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59"/>
    <p:restoredTop sz="96291"/>
  </p:normalViewPr>
  <p:slideViewPr>
    <p:cSldViewPr snapToObjects="1">
      <p:cViewPr varScale="1">
        <p:scale>
          <a:sx n="122" d="100"/>
          <a:sy n="122" d="100"/>
        </p:scale>
        <p:origin x="1736" y="192"/>
      </p:cViewPr>
      <p:guideLst>
        <p:guide orient="horz" pos="2158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40A130E-E3B8-4EBE-931F-81B26B8448AA}" type="datetime1">
              <a:rPr lang="ko-KR" altLang="en-US"/>
              <a:pPr lvl="0">
                <a:defRPr lang="ko-KR" altLang="en-US"/>
              </a:pPr>
              <a:t>2018. 3. 29.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00C6A38-4290-41DD-B95C-4155372FD4A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CA348888-F454-4AD2-BA62-3AF29D9807C0}" type="datetime1">
              <a:rPr lang="ko-KR" altLang="en-US"/>
              <a:pPr lvl="0">
                <a:defRPr lang="ko-KR" altLang="en-US"/>
              </a:pPr>
              <a:t>2018. 3. 29.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143108" y="2214563"/>
            <a:ext cx="4857767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</a:p>
          <a:p>
            <a:pPr lvl="0">
              <a:defRPr lang="ko-KR" altLang="en-US"/>
            </a:pPr>
            <a:r>
              <a:rPr lang="ko-KR" altLang="en-US"/>
              <a:t>둘째 목차</a:t>
            </a:r>
          </a:p>
          <a:p>
            <a:pPr lvl="0">
              <a:defRPr lang="ko-KR" altLang="en-US"/>
            </a:pPr>
            <a:r>
              <a:rPr lang="ko-KR" altLang="en-US"/>
              <a:t>셋째 목차</a:t>
            </a:r>
          </a:p>
          <a:p>
            <a:pPr lvl="0">
              <a:defRPr lang="ko-KR" altLang="en-US"/>
            </a:pPr>
            <a:r>
              <a:rPr lang="ko-KR" altLang="en-US"/>
              <a:t>넷째 목차</a:t>
            </a:r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56FEC12-A4C9-4837-AF94-AD867782C04C}" type="datetime1">
              <a:rPr lang="ko-KR" altLang="en-US"/>
              <a:pPr lvl="0">
                <a:defRPr lang="ko-KR" altLang="en-US"/>
              </a:pPr>
              <a:t>2018. 3. 29.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57F84A3-4F29-4053-ACFD-1BAF2D3F140C}" type="datetime1">
              <a:rPr lang="ko-KR" altLang="en-US"/>
              <a:pPr lvl="0">
                <a:defRPr lang="ko-KR" altLang="en-US"/>
              </a:pPr>
              <a:t>2018. 3. 29.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4953836A-82A3-4C8B-9D31-CD724F3673ED}" type="datetime1">
              <a:rPr lang="ko-KR" altLang="en-US"/>
              <a:pPr lvl="0">
                <a:defRPr lang="ko-KR" altLang="en-US"/>
              </a:pPr>
              <a:t>2018. 3. 29.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D2EBAF6-36D0-4DD8-B695-D4C1B37E35D6}" type="datetime1">
              <a:rPr lang="ko-KR" altLang="en-US"/>
              <a:pPr lvl="0">
                <a:defRPr lang="ko-KR" altLang="en-US"/>
              </a:pPr>
              <a:t>2018. 3. 29.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0728D28-603B-4EFC-80F8-17E5E9107035}" type="datetime1">
              <a:rPr lang="ko-KR" altLang="en-US"/>
              <a:pPr lvl="0">
                <a:defRPr lang="ko-KR" altLang="en-US"/>
              </a:pPr>
              <a:t>2018. 3. 29.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27A1F4E-0809-4239-8034-C38E431DAF92}" type="datetime1">
              <a:rPr lang="ko-KR" altLang="en-US"/>
              <a:pPr lvl="0">
                <a:defRPr lang="ko-KR" altLang="en-US"/>
              </a:pPr>
              <a:t>2018. 3. 29.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E0DA496-7307-4E8B-88DE-CB97B48BAB6F}" type="datetime1">
              <a:rPr lang="ko-KR" altLang="en-US"/>
              <a:pPr lvl="0">
                <a:defRPr lang="ko-KR" altLang="en-US"/>
              </a:pPr>
              <a:t>2018. 3. 29.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sz="quarter" idx="13"/>
          </p:nvPr>
        </p:nvSpPr>
        <p:spPr>
          <a:xfrm>
            <a:off x="456028" y="1643063"/>
            <a:ext cx="8229600" cy="4525200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8721E90-850C-410B-8B89-8394F580CFDA}" type="datetime1">
              <a:rPr lang="ko-KR" altLang="en-US"/>
              <a:pPr lvl="0">
                <a:defRPr lang="ko-KR" altLang="en-US"/>
              </a:pPr>
              <a:t>2018. 3. 29.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56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7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ACE7E28-9336-4363-8674-B91477D8F243}" type="datetime1">
              <a:rPr lang="ko-KR" altLang="en-US"/>
              <a:pPr lvl="0">
                <a:defRPr lang="ko-KR" altLang="en-US"/>
              </a:pPr>
              <a:t>2018. 3. 29.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ACE7E28-9336-4363-8674-B91477D8F243}" type="datetime1">
              <a:rPr lang="ko-KR" altLang="en-US"/>
              <a:pPr lvl="0">
                <a:defRPr lang="ko-KR" altLang="en-US"/>
              </a:pPr>
              <a:t>2018. 3. 29.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D422D86A-5F52-4165-8473-F1B836277586}" type="datetime1">
              <a:rPr lang="ko-KR" altLang="en-US"/>
              <a:pPr lvl="0">
                <a:defRPr lang="ko-KR" altLang="en-US"/>
              </a:pPr>
              <a:t>2018. 3. 29.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806800"/>
            <a:ext cx="9144000" cy="1051200"/>
          </a:xfrm>
          <a:prstGeom prst="rect">
            <a:avLst/>
          </a:prstGeom>
          <a:solidFill>
            <a:srgbClr val="C51E25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2200" b="1"/>
              <a:t>캡스톤디자인 프로젝트                          유승재 장종석 이상협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61898" y="1862804"/>
            <a:ext cx="1620202" cy="1620202"/>
          </a:xfrm>
          <a:prstGeom prst="rect">
            <a:avLst/>
          </a:prstGeom>
        </p:spPr>
      </p:pic>
      <p:sp>
        <p:nvSpPr>
          <p:cNvPr id="6" name="텍스트상자 5"/>
          <p:cNvSpPr txBox="1"/>
          <p:nvPr/>
        </p:nvSpPr>
        <p:spPr>
          <a:xfrm>
            <a:off x="2483738" y="3429000"/>
            <a:ext cx="4176522" cy="8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5100">
                <a:latin typeface="휴먼모음T"/>
                <a:ea typeface="휴먼모음T"/>
              </a:rPr>
              <a:t>CARD NEWS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상자 4"/>
          <p:cNvSpPr txBox="1"/>
          <p:nvPr/>
        </p:nvSpPr>
        <p:spPr>
          <a:xfrm>
            <a:off x="7439025" y="107870"/>
            <a:ext cx="1800225" cy="376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900" b="0" i="0" kern="1200">
                <a:solidFill>
                  <a:srgbClr val="000000"/>
                </a:solidFill>
                <a:latin typeface="휴먼모음T"/>
                <a:ea typeface="휴먼모음T"/>
              </a:rPr>
              <a:t>CARD NEWS</a:t>
            </a:r>
            <a:endParaRPr lang="ko-KR" altLang="en-US" sz="19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41250" y="95250"/>
            <a:ext cx="405050" cy="405050"/>
          </a:xfrm>
          <a:prstGeom prst="rect">
            <a:avLst/>
          </a:prstGeom>
        </p:spPr>
      </p:pic>
      <p:cxnSp>
        <p:nvCxnSpPr>
          <p:cNvPr id="7" name="직선 연결선[R] 6"/>
          <p:cNvCxnSpPr/>
          <p:nvPr/>
        </p:nvCxnSpPr>
        <p:spPr>
          <a:xfrm>
            <a:off x="0" y="1844801"/>
            <a:ext cx="9156157" cy="0"/>
          </a:xfrm>
          <a:prstGeom prst="line">
            <a:avLst/>
          </a:prstGeom>
          <a:ln w="25400" algn="ctr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상자 7"/>
          <p:cNvSpPr txBox="1"/>
          <p:nvPr/>
        </p:nvSpPr>
        <p:spPr>
          <a:xfrm>
            <a:off x="8270558" y="2902077"/>
            <a:ext cx="231456" cy="363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텍스트상자 8"/>
          <p:cNvSpPr txBox="1"/>
          <p:nvPr/>
        </p:nvSpPr>
        <p:spPr>
          <a:xfrm>
            <a:off x="2843784" y="864870"/>
            <a:ext cx="3456432" cy="619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500">
                <a:latin typeface="휴먼모음T"/>
                <a:ea typeface="휴먼모음T"/>
              </a:rPr>
              <a:t>깃헙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52193" y="2139704"/>
            <a:ext cx="4639613" cy="2801484"/>
          </a:xfrm>
          <a:prstGeom prst="rect">
            <a:avLst/>
          </a:prstGeom>
          <a:effectLst/>
        </p:spPr>
      </p:pic>
      <p:sp>
        <p:nvSpPr>
          <p:cNvPr id="17" name="타원 16"/>
          <p:cNvSpPr/>
          <p:nvPr/>
        </p:nvSpPr>
        <p:spPr>
          <a:xfrm>
            <a:off x="1632168" y="5781010"/>
            <a:ext cx="144000" cy="144000"/>
          </a:xfrm>
          <a:prstGeom prst="ellipse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텍스트상자 17"/>
          <p:cNvSpPr txBox="1"/>
          <p:nvPr/>
        </p:nvSpPr>
        <p:spPr>
          <a:xfrm>
            <a:off x="2264731" y="5669049"/>
            <a:ext cx="5591664" cy="634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>
                <a:solidFill>
                  <a:schemeClr val="tx1"/>
                </a:solidFill>
                <a:latin typeface="문체부 제목 돋음체"/>
                <a:ea typeface="문체부 제목 돋음체"/>
              </a:rPr>
              <a:t>각자의 역할을 잘 분배하여 </a:t>
            </a:r>
            <a:r>
              <a:rPr lang="en-US" altLang="ko-KR">
                <a:solidFill>
                  <a:schemeClr val="tx1"/>
                </a:solidFill>
                <a:latin typeface="문체부 제목 돋음체"/>
                <a:ea typeface="문체부 제목 돋음체"/>
              </a:rPr>
              <a:t>Fork, Merge</a:t>
            </a:r>
            <a:r>
              <a:rPr lang="ko-KR" altLang="en-US">
                <a:solidFill>
                  <a:schemeClr val="tx1"/>
                </a:solidFill>
                <a:latin typeface="문체부 제목 돋음체"/>
                <a:ea typeface="문체부 제목 돋음체"/>
              </a:rPr>
              <a:t>가 아닌</a:t>
            </a:r>
            <a:endParaRPr lang="en-US" altLang="ko-KR">
              <a:solidFill>
                <a:srgbClr val="FF0000"/>
              </a:solidFill>
              <a:latin typeface="문체부 제목 돋음체"/>
              <a:ea typeface="문체부 제목 돋음체"/>
            </a:endParaRPr>
          </a:p>
          <a:p>
            <a:pPr>
              <a:defRPr lang="ko-KR" altLang="en-US"/>
            </a:pPr>
            <a:r>
              <a:rPr lang="en-US" altLang="ko-KR">
                <a:solidFill>
                  <a:srgbClr val="FF0000"/>
                </a:solidFill>
                <a:latin typeface="문체부 제목 돋음체"/>
                <a:ea typeface="문체부 제목 돋음체"/>
              </a:rPr>
              <a:t>Collaborator</a:t>
            </a:r>
            <a:r>
              <a:rPr lang="ko-KR" altLang="en-US">
                <a:solidFill>
                  <a:srgbClr val="FF0000"/>
                </a:solidFill>
                <a:latin typeface="문체부 제목 돋음체"/>
                <a:ea typeface="문체부 제목 돋음체"/>
              </a:rPr>
              <a:t>형식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595965"/>
              </p:ext>
            </p:extLst>
          </p:nvPr>
        </p:nvGraphicFramePr>
        <p:xfrm>
          <a:off x="6447000" y="4950537"/>
          <a:ext cx="2478405" cy="710774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478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1279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분석 서버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95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800" dirty="0"/>
                        <a:t>- 크롤링한 데이터 저장 및 분석 결과 업데이트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ko-KR" altLang="en-US" sz="800" dirty="0"/>
                        <a:t>- 뉴스 요약, 키워드 추출, 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모서리가 둥근 직사각형 18"/>
          <p:cNvSpPr/>
          <p:nvPr/>
        </p:nvSpPr>
        <p:spPr>
          <a:xfrm>
            <a:off x="420500" y="2118360"/>
            <a:ext cx="3096387" cy="1584198"/>
          </a:xfrm>
          <a:prstGeom prst="roundRect">
            <a:avLst>
              <a:gd name="adj" fmla="val 16667"/>
            </a:avLst>
          </a:prstGeom>
          <a:noFill/>
          <a:ln algn="ctr">
            <a:solidFill>
              <a:srgbClr val="5B9BD5"/>
            </a:solidFill>
            <a:prstDash val="lg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5" name="텍스트상자 4"/>
          <p:cNvSpPr txBox="1"/>
          <p:nvPr/>
        </p:nvSpPr>
        <p:spPr>
          <a:xfrm>
            <a:off x="7439025" y="107870"/>
            <a:ext cx="1800225" cy="376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900" b="0" i="0" kern="1200">
                <a:solidFill>
                  <a:srgbClr val="000000"/>
                </a:solidFill>
                <a:latin typeface="휴먼모음T"/>
                <a:ea typeface="휴먼모음T"/>
              </a:rPr>
              <a:t>CARD NEWS</a:t>
            </a:r>
            <a:endParaRPr lang="ko-KR" altLang="en-US" sz="19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41250" y="95250"/>
            <a:ext cx="405050" cy="405050"/>
          </a:xfrm>
          <a:prstGeom prst="rect">
            <a:avLst/>
          </a:prstGeom>
        </p:spPr>
      </p:pic>
      <p:cxnSp>
        <p:nvCxnSpPr>
          <p:cNvPr id="7" name="직선 연결선[R] 6"/>
          <p:cNvCxnSpPr/>
          <p:nvPr/>
        </p:nvCxnSpPr>
        <p:spPr>
          <a:xfrm>
            <a:off x="0" y="1196721"/>
            <a:ext cx="9156157" cy="0"/>
          </a:xfrm>
          <a:prstGeom prst="line">
            <a:avLst/>
          </a:prstGeom>
          <a:ln w="25400" algn="ctr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상자 7"/>
          <p:cNvSpPr txBox="1"/>
          <p:nvPr/>
        </p:nvSpPr>
        <p:spPr>
          <a:xfrm>
            <a:off x="8270558" y="2902077"/>
            <a:ext cx="231456" cy="363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텍스트상자 8"/>
          <p:cNvSpPr txBox="1"/>
          <p:nvPr/>
        </p:nvSpPr>
        <p:spPr>
          <a:xfrm>
            <a:off x="2150790" y="500300"/>
            <a:ext cx="4842419" cy="621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500">
                <a:latin typeface="휴먼모음T"/>
                <a:ea typeface="휴먼모음T"/>
              </a:rPr>
              <a:t>예상 아키텍쳐 구성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4873" y="2412469"/>
            <a:ext cx="432304" cy="66831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92569" y="2412469"/>
            <a:ext cx="432304" cy="668319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672905" y="1465058"/>
          <a:ext cx="2483937" cy="795599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483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14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</a:rPr>
                        <a:t>Crawler Server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785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/>
                        <a:t>- </a:t>
                      </a:r>
                      <a:r>
                        <a:rPr lang="ko-KR" altLang="en-US" sz="900"/>
                        <a:t>실시간 뉴스 크롤링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ko-KR" altLang="en-US" sz="900"/>
                        <a:t>- 크롤링 데이터 파싱하여 </a:t>
                      </a:r>
                      <a:r>
                        <a:rPr lang="en-US" altLang="ko-KR" sz="900"/>
                        <a:t>mongoDB</a:t>
                      </a:r>
                      <a:r>
                        <a:rPr lang="ko-KR" altLang="en-US" sz="900"/>
                        <a:t>에 저장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텍스트상자 17"/>
          <p:cNvSpPr txBox="1"/>
          <p:nvPr/>
        </p:nvSpPr>
        <p:spPr>
          <a:xfrm>
            <a:off x="1689196" y="3292030"/>
            <a:ext cx="1620000" cy="268415"/>
          </a:xfrm>
          <a:prstGeom prst="rect">
            <a:avLst/>
          </a:prstGeom>
          <a:ln w="25400" cap="flat" cmpd="sng" algn="ctr">
            <a:solidFill>
              <a:srgbClr val="5B9BD5"/>
            </a:solidFill>
            <a:prstDash val="lgDash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en-US" altLang="ko-KR" sz="1200"/>
              <a:t>Mongoose</a:t>
            </a:r>
          </a:p>
        </p:txBody>
      </p:sp>
      <p:sp>
        <p:nvSpPr>
          <p:cNvPr id="20" name="텍스트상자 19"/>
          <p:cNvSpPr txBox="1"/>
          <p:nvPr/>
        </p:nvSpPr>
        <p:spPr>
          <a:xfrm>
            <a:off x="420500" y="4207764"/>
            <a:ext cx="3096387" cy="272415"/>
          </a:xfrm>
          <a:prstGeom prst="rect">
            <a:avLst/>
          </a:prstGeom>
          <a:ln w="25400" cap="flat" cmpd="sng" algn="ctr">
            <a:solidFill>
              <a:srgbClr val="5B9BD5"/>
            </a:solidFill>
            <a:prstDash val="lgDash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en-US" altLang="ko-KR" sz="1200"/>
              <a:t>L4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 rot="16200000" flipH="1">
            <a:off x="2469323" y="3880659"/>
            <a:ext cx="651600" cy="0"/>
          </a:xfrm>
          <a:prstGeom prst="straightConnector1">
            <a:avLst/>
          </a:prstGeom>
          <a:ln w="50800" algn="ctr">
            <a:solidFill>
              <a:srgbClr val="5B9BD5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rot="16200000">
            <a:off x="887495" y="3881358"/>
            <a:ext cx="650208" cy="0"/>
          </a:xfrm>
          <a:prstGeom prst="straightConnector1">
            <a:avLst/>
          </a:prstGeom>
          <a:ln w="50800" algn="ctr">
            <a:solidFill>
              <a:srgbClr val="5B9BD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rot="16200000" flipH="1">
            <a:off x="1709423" y="4739449"/>
            <a:ext cx="518541" cy="0"/>
          </a:xfrm>
          <a:prstGeom prst="straightConnector1">
            <a:avLst/>
          </a:prstGeom>
          <a:ln w="50800" algn="ctr">
            <a:solidFill>
              <a:srgbClr val="5B9BD5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상자 23"/>
          <p:cNvSpPr txBox="1"/>
          <p:nvPr/>
        </p:nvSpPr>
        <p:spPr>
          <a:xfrm>
            <a:off x="420500" y="4998720"/>
            <a:ext cx="3096387" cy="272415"/>
          </a:xfrm>
          <a:prstGeom prst="rect">
            <a:avLst/>
          </a:prstGeom>
          <a:ln w="25400" cap="flat" cmpd="sng" algn="ctr">
            <a:solidFill>
              <a:srgbClr val="5B9BD5"/>
            </a:solidFill>
            <a:prstDash val="lgDash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en-US" altLang="ko-KR" sz="1200"/>
              <a:t>Arbiter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7403" y="5362638"/>
            <a:ext cx="644207" cy="64420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33629" y="5362638"/>
            <a:ext cx="644207" cy="64420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017452" y="5362638"/>
            <a:ext cx="644207" cy="64420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53629" y="5362638"/>
            <a:ext cx="644207" cy="644207"/>
          </a:xfrm>
          <a:prstGeom prst="rect">
            <a:avLst/>
          </a:prstGeom>
        </p:spPr>
      </p:pic>
      <p:sp>
        <p:nvSpPr>
          <p:cNvPr id="29" name="텍스트상자 28"/>
          <p:cNvSpPr txBox="1"/>
          <p:nvPr/>
        </p:nvSpPr>
        <p:spPr>
          <a:xfrm>
            <a:off x="276482" y="4854702"/>
            <a:ext cx="3456432" cy="1296162"/>
          </a:xfrm>
          <a:prstGeom prst="rect">
            <a:avLst/>
          </a:prstGeom>
          <a:ln w="25400" cap="flat" cmpd="sng" algn="ctr">
            <a:solidFill>
              <a:srgbClr val="5B9BD5"/>
            </a:solidFill>
            <a:prstDash val="lgDash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endParaRPr lang="en-US" altLang="ko-KR" sz="1200"/>
          </a:p>
        </p:txBody>
      </p:sp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759507" y="6093333"/>
          <a:ext cx="2483937" cy="76466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483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9881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DBMS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785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800"/>
                        <a:t>- Replica</a:t>
                      </a:r>
                      <a:r>
                        <a:rPr lang="ko-KR" altLang="en-US" sz="800"/>
                        <a:t>를 하여 </a:t>
                      </a:r>
                      <a:r>
                        <a:rPr lang="en-US" altLang="ko-KR" sz="800"/>
                        <a:t>Insert</a:t>
                      </a:r>
                      <a:r>
                        <a:rPr lang="ko-KR" altLang="en-US" sz="800"/>
                        <a:t> 전용, </a:t>
                      </a:r>
                      <a:r>
                        <a:rPr lang="en-US" altLang="ko-KR" sz="800"/>
                        <a:t>Select</a:t>
                      </a:r>
                      <a:r>
                        <a:rPr lang="ko-KR" altLang="en-US" sz="800"/>
                        <a:t> 전용으로 구분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ko-KR" altLang="en-US" sz="800"/>
                        <a:t>- 크롤링한 데이터 저장 및 분석 결과 업데이트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11471" y="5892546"/>
            <a:ext cx="432304" cy="668319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054406" y="5902071"/>
            <a:ext cx="432304" cy="668319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53899" y="2345794"/>
            <a:ext cx="432304" cy="668319"/>
          </a:xfrm>
          <a:prstGeom prst="rect">
            <a:avLst/>
          </a:prstGeom>
        </p:spPr>
      </p:pic>
      <p:graphicFrame>
        <p:nvGraphicFramePr>
          <p:cNvPr id="35" name="표 34"/>
          <p:cNvGraphicFramePr>
            <a:graphicFrameLocks noGrp="1"/>
          </p:cNvGraphicFramePr>
          <p:nvPr/>
        </p:nvGraphicFramePr>
        <p:xfrm>
          <a:off x="6228082" y="1482675"/>
          <a:ext cx="2483937" cy="795599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483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14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GPU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 서버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785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800"/>
                        <a:t>학습 모델에 만들 서버로 따로 연동을 하지 않고</a:t>
                      </a:r>
                      <a:br>
                        <a:rPr lang="ko-KR" altLang="en-US" sz="800"/>
                      </a:br>
                      <a:r>
                        <a:rPr lang="ko-KR" altLang="en-US" sz="800"/>
                        <a:t>데이터들을 파일로 떨구어서 학습을 한다.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6" name="모서리가 둥근 직사각형 35"/>
          <p:cNvSpPr/>
          <p:nvPr/>
        </p:nvSpPr>
        <p:spPr>
          <a:xfrm>
            <a:off x="6084189" y="1344779"/>
            <a:ext cx="2857806" cy="1669333"/>
          </a:xfrm>
          <a:prstGeom prst="roundRect">
            <a:avLst>
              <a:gd name="adj" fmla="val 16667"/>
            </a:avLst>
          </a:prstGeom>
          <a:noFill/>
          <a:ln algn="ctr">
            <a:solidFill>
              <a:srgbClr val="5B9BD5"/>
            </a:solidFill>
            <a:prstDash val="lg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5940170" y="4854702"/>
            <a:ext cx="3145717" cy="1820463"/>
          </a:xfrm>
          <a:prstGeom prst="roundRect">
            <a:avLst>
              <a:gd name="adj" fmla="val 16667"/>
            </a:avLst>
          </a:prstGeom>
          <a:noFill/>
          <a:ln algn="ctr">
            <a:solidFill>
              <a:srgbClr val="5B9BD5"/>
            </a:solidFill>
            <a:prstDash val="lg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38" name="텍스트상자 37"/>
          <p:cNvSpPr txBox="1"/>
          <p:nvPr/>
        </p:nvSpPr>
        <p:spPr>
          <a:xfrm>
            <a:off x="6040439" y="5419550"/>
            <a:ext cx="375285" cy="965042"/>
          </a:xfrm>
          <a:prstGeom prst="rect">
            <a:avLst/>
          </a:prstGeom>
          <a:ln w="25400" cap="flat" cmpd="sng" algn="ctr">
            <a:solidFill>
              <a:srgbClr val="5B9BD5"/>
            </a:solidFill>
            <a:prstDash val="lgDash"/>
            <a:round/>
          </a:ln>
        </p:spPr>
        <p:txBody>
          <a:bodyPr vert="eaVert"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en-US" altLang="ko-KR" sz="1200"/>
              <a:t>Mongoose</a:t>
            </a: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3733200" y="6008400"/>
            <a:ext cx="2206800" cy="0"/>
          </a:xfrm>
          <a:prstGeom prst="straightConnector1">
            <a:avLst/>
          </a:prstGeom>
          <a:ln w="50800" algn="ctr">
            <a:solidFill>
              <a:srgbClr val="5B9BD5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44009" y="3356991"/>
            <a:ext cx="432304" cy="668319"/>
          </a:xfrm>
          <a:prstGeom prst="rect">
            <a:avLst/>
          </a:prstGeom>
        </p:spPr>
      </p:pic>
      <p:graphicFrame>
        <p:nvGraphicFramePr>
          <p:cNvPr id="41" name="표 40"/>
          <p:cNvGraphicFramePr>
            <a:graphicFrameLocks noGrp="1"/>
          </p:cNvGraphicFramePr>
          <p:nvPr/>
        </p:nvGraphicFramePr>
        <p:xfrm>
          <a:off x="3995822" y="2936493"/>
          <a:ext cx="1681555" cy="32867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681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676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API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 서버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2" name="모서리가 둥근 직사각형 41"/>
          <p:cNvSpPr/>
          <p:nvPr/>
        </p:nvSpPr>
        <p:spPr>
          <a:xfrm>
            <a:off x="3851909" y="2847445"/>
            <a:ext cx="2088090" cy="1820463"/>
          </a:xfrm>
          <a:prstGeom prst="roundRect">
            <a:avLst>
              <a:gd name="adj" fmla="val 16667"/>
            </a:avLst>
          </a:prstGeom>
          <a:noFill/>
          <a:ln algn="ctr">
            <a:solidFill>
              <a:srgbClr val="5B9BD5"/>
            </a:solidFill>
            <a:prstDash val="lg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43" name="텍스트상자 42"/>
          <p:cNvSpPr txBox="1"/>
          <p:nvPr/>
        </p:nvSpPr>
        <p:spPr>
          <a:xfrm>
            <a:off x="4085954" y="4211764"/>
            <a:ext cx="1620000" cy="268415"/>
          </a:xfrm>
          <a:prstGeom prst="rect">
            <a:avLst/>
          </a:prstGeom>
          <a:ln w="25400" cap="flat" cmpd="sng" algn="ctr">
            <a:solidFill>
              <a:srgbClr val="5B9BD5"/>
            </a:solidFill>
            <a:prstDash val="lgDash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en-US" altLang="ko-KR" sz="1200"/>
              <a:t>Mongoose</a:t>
            </a:r>
          </a:p>
        </p:txBody>
      </p:sp>
      <p:cxnSp>
        <p:nvCxnSpPr>
          <p:cNvPr id="44" name="꺾인 연결선[E] 43"/>
          <p:cNvCxnSpPr>
            <a:stCxn id="42" idx="2"/>
            <a:endCxn id="29" idx="3"/>
          </p:cNvCxnSpPr>
          <p:nvPr/>
        </p:nvCxnSpPr>
        <p:spPr>
          <a:xfrm rot="5400000">
            <a:off x="3896998" y="4503823"/>
            <a:ext cx="834875" cy="1163043"/>
          </a:xfrm>
          <a:prstGeom prst="bentConnector2">
            <a:avLst/>
          </a:prstGeom>
          <a:ln w="50800" algn="ctr">
            <a:solidFill>
              <a:srgbClr val="5B9BD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343775" y="3656707"/>
            <a:ext cx="549751" cy="549751"/>
          </a:xfrm>
          <a:prstGeom prst="rect">
            <a:avLst/>
          </a:prstGeom>
        </p:spPr>
      </p:pic>
      <p:graphicFrame>
        <p:nvGraphicFramePr>
          <p:cNvPr id="46" name="표 45"/>
          <p:cNvGraphicFramePr>
            <a:graphicFrameLocks noGrp="1"/>
          </p:cNvGraphicFramePr>
          <p:nvPr/>
        </p:nvGraphicFramePr>
        <p:xfrm>
          <a:off x="6777873" y="3264661"/>
          <a:ext cx="1678305" cy="32867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678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676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단말기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47" name="직선 화살표 연결선 46"/>
          <p:cNvCxnSpPr/>
          <p:nvPr/>
        </p:nvCxnSpPr>
        <p:spPr>
          <a:xfrm rot="10800000">
            <a:off x="6084190" y="3931583"/>
            <a:ext cx="1057060" cy="0"/>
          </a:xfrm>
          <a:prstGeom prst="straightConnector1">
            <a:avLst/>
          </a:prstGeom>
          <a:ln w="50800" algn="ctr">
            <a:solidFill>
              <a:srgbClr val="5B9BD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상자 4"/>
          <p:cNvSpPr txBox="1"/>
          <p:nvPr/>
        </p:nvSpPr>
        <p:spPr>
          <a:xfrm>
            <a:off x="7439025" y="107870"/>
            <a:ext cx="1800225" cy="376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900" b="0" i="0" kern="1200">
                <a:solidFill>
                  <a:srgbClr val="000000"/>
                </a:solidFill>
                <a:latin typeface="휴먼모음T"/>
                <a:ea typeface="휴먼모음T"/>
              </a:rPr>
              <a:t>CARD NEWS</a:t>
            </a:r>
            <a:endParaRPr lang="ko-KR" altLang="en-US" sz="19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41250" y="95250"/>
            <a:ext cx="405050" cy="405050"/>
          </a:xfrm>
          <a:prstGeom prst="rect">
            <a:avLst/>
          </a:prstGeom>
        </p:spPr>
      </p:pic>
      <p:cxnSp>
        <p:nvCxnSpPr>
          <p:cNvPr id="7" name="직선 연결선[R] 6"/>
          <p:cNvCxnSpPr/>
          <p:nvPr/>
        </p:nvCxnSpPr>
        <p:spPr>
          <a:xfrm>
            <a:off x="0" y="1844801"/>
            <a:ext cx="9156157" cy="0"/>
          </a:xfrm>
          <a:prstGeom prst="line">
            <a:avLst/>
          </a:prstGeom>
          <a:ln w="25400" algn="ctr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상자 7"/>
          <p:cNvSpPr txBox="1"/>
          <p:nvPr/>
        </p:nvSpPr>
        <p:spPr>
          <a:xfrm>
            <a:off x="8270558" y="2902077"/>
            <a:ext cx="231456" cy="363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텍스트상자 8"/>
          <p:cNvSpPr txBox="1"/>
          <p:nvPr/>
        </p:nvSpPr>
        <p:spPr>
          <a:xfrm>
            <a:off x="1799653" y="864870"/>
            <a:ext cx="5544693" cy="619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500">
                <a:latin typeface="휴먼모음T"/>
                <a:ea typeface="휴먼모음T"/>
              </a:rPr>
              <a:t>참고 </a:t>
            </a:r>
            <a:r>
              <a:rPr lang="en-US" altLang="ko-KR" sz="3500">
                <a:latin typeface="휴먼모음T"/>
                <a:ea typeface="휴먼모음T"/>
              </a:rPr>
              <a:t>Deep Learning</a:t>
            </a:r>
            <a:r>
              <a:rPr lang="ko-KR" altLang="en-US" sz="3500">
                <a:latin typeface="휴먼모음T"/>
                <a:ea typeface="휴먼모음T"/>
              </a:rPr>
              <a:t> 성과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94464" y="2304288"/>
            <a:ext cx="2169409" cy="4077081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grpSp>
        <p:nvGrpSpPr>
          <p:cNvPr id="14" name="그룹 13"/>
          <p:cNvGrpSpPr/>
          <p:nvPr/>
        </p:nvGrpSpPr>
        <p:grpSpPr>
          <a:xfrm>
            <a:off x="4188881" y="2480890"/>
            <a:ext cx="5904738" cy="3403655"/>
            <a:chOff x="1907667" y="2240479"/>
            <a:chExt cx="5904738" cy="3403655"/>
          </a:xfrm>
        </p:grpSpPr>
        <p:sp>
          <p:nvSpPr>
            <p:cNvPr id="15" name="타원 14"/>
            <p:cNvSpPr/>
            <p:nvPr/>
          </p:nvSpPr>
          <p:spPr>
            <a:xfrm>
              <a:off x="1907667" y="2348883"/>
              <a:ext cx="144000" cy="1440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6" name="텍스트상자 15"/>
            <p:cNvSpPr txBox="1"/>
            <p:nvPr/>
          </p:nvSpPr>
          <p:spPr>
            <a:xfrm>
              <a:off x="2220742" y="2240479"/>
              <a:ext cx="4702516" cy="367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>
                  <a:latin typeface="문체부 제목 돋음체"/>
                  <a:ea typeface="문체부 제목 돋음체"/>
                </a:rPr>
                <a:t>학습용 데이터 네이버</a:t>
              </a:r>
            </a:p>
          </p:txBody>
        </p:sp>
        <p:sp>
          <p:nvSpPr>
            <p:cNvPr id="17" name="타원 16"/>
            <p:cNvSpPr/>
            <p:nvPr/>
          </p:nvSpPr>
          <p:spPr>
            <a:xfrm>
              <a:off x="1907667" y="3357000"/>
              <a:ext cx="144000" cy="1440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텍스트상자 17"/>
            <p:cNvSpPr txBox="1"/>
            <p:nvPr/>
          </p:nvSpPr>
          <p:spPr>
            <a:xfrm>
              <a:off x="2220742" y="3245267"/>
              <a:ext cx="5591663" cy="3628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>
                  <a:solidFill>
                    <a:schemeClr val="tx1"/>
                  </a:solidFill>
                  <a:latin typeface="문체부 제목 돋음체"/>
                  <a:ea typeface="문체부 제목 돋음체"/>
                </a:rPr>
                <a:t>네이버 현재 세부카테고리 48가지</a:t>
              </a:r>
            </a:p>
          </p:txBody>
        </p:sp>
        <p:cxnSp>
          <p:nvCxnSpPr>
            <p:cNvPr id="19" name="직선 연결선[R] 18"/>
            <p:cNvCxnSpPr>
              <a:stCxn id="15" idx="4"/>
              <a:endCxn id="17" idx="0"/>
            </p:cNvCxnSpPr>
            <p:nvPr/>
          </p:nvCxnSpPr>
          <p:spPr>
            <a:xfrm rot="16200000" flipH="1">
              <a:off x="1547608" y="2924941"/>
              <a:ext cx="864117" cy="0"/>
            </a:xfrm>
            <a:prstGeom prst="line">
              <a:avLst/>
            </a:prstGeom>
            <a:ln algn="ctr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/>
            <p:cNvSpPr/>
            <p:nvPr/>
          </p:nvSpPr>
          <p:spPr>
            <a:xfrm>
              <a:off x="1907667" y="4365117"/>
              <a:ext cx="144000" cy="1440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21" name="직선 연결선[R] 20"/>
            <p:cNvCxnSpPr/>
            <p:nvPr/>
          </p:nvCxnSpPr>
          <p:spPr>
            <a:xfrm rot="16200000" flipH="1">
              <a:off x="1547608" y="3933067"/>
              <a:ext cx="864117" cy="0"/>
            </a:xfrm>
            <a:prstGeom prst="line">
              <a:avLst/>
            </a:prstGeom>
            <a:ln algn="ctr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텍스트상자 21"/>
            <p:cNvSpPr txBox="1"/>
            <p:nvPr/>
          </p:nvSpPr>
          <p:spPr>
            <a:xfrm>
              <a:off x="2220742" y="4253384"/>
              <a:ext cx="5519654" cy="638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>
                  <a:solidFill>
                    <a:schemeClr val="tx1"/>
                  </a:solidFill>
                  <a:latin typeface="문체부 제목 돋음체"/>
                  <a:ea typeface="문체부 제목 돋음체"/>
                </a:rPr>
                <a:t>계층 구조를 파악하여 현재 23개 </a:t>
              </a:r>
            </a:p>
            <a:p>
              <a:pPr>
                <a:defRPr lang="ko-KR" altLang="en-US"/>
              </a:pPr>
              <a:r>
                <a:rPr lang="ko-KR" altLang="en-US">
                  <a:solidFill>
                    <a:schemeClr val="tx1"/>
                  </a:solidFill>
                  <a:latin typeface="문체부 제목 돋음체"/>
                  <a:ea typeface="문체부 제목 돋음체"/>
                </a:rPr>
                <a:t>카테고리로 분류</a:t>
              </a:r>
            </a:p>
          </p:txBody>
        </p:sp>
        <p:sp>
          <p:nvSpPr>
            <p:cNvPr id="23" name="타원 22"/>
            <p:cNvSpPr/>
            <p:nvPr/>
          </p:nvSpPr>
          <p:spPr>
            <a:xfrm>
              <a:off x="1907667" y="5390156"/>
              <a:ext cx="144000" cy="1440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24" name="직선 연결선[R] 23"/>
            <p:cNvCxnSpPr>
              <a:endCxn id="23" idx="0"/>
            </p:cNvCxnSpPr>
            <p:nvPr/>
          </p:nvCxnSpPr>
          <p:spPr>
            <a:xfrm rot="16200000" flipH="1">
              <a:off x="1547608" y="4958098"/>
              <a:ext cx="864117" cy="0"/>
            </a:xfrm>
            <a:prstGeom prst="line">
              <a:avLst/>
            </a:prstGeom>
            <a:ln algn="ctr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텍스트상자 24"/>
            <p:cNvSpPr txBox="1"/>
            <p:nvPr/>
          </p:nvSpPr>
          <p:spPr>
            <a:xfrm>
              <a:off x="2220742" y="5278423"/>
              <a:ext cx="4702516" cy="3657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>
                  <a:latin typeface="문체부 제목 돋음체"/>
                  <a:ea typeface="문체부 제목 돋음체"/>
                </a:rPr>
                <a:t>딥러닝 현재 카테고리 분류 정확도 82%</a:t>
              </a:r>
            </a:p>
          </p:txBody>
        </p:sp>
      </p:grp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상자 4"/>
          <p:cNvSpPr txBox="1"/>
          <p:nvPr/>
        </p:nvSpPr>
        <p:spPr>
          <a:xfrm>
            <a:off x="7439025" y="107870"/>
            <a:ext cx="1800225" cy="376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900" b="0" i="0" kern="1200">
                <a:solidFill>
                  <a:srgbClr val="000000"/>
                </a:solidFill>
                <a:latin typeface="휴먼모음T"/>
                <a:ea typeface="휴먼모음T"/>
              </a:rPr>
              <a:t>CARD NEWS</a:t>
            </a:r>
            <a:endParaRPr lang="ko-KR" altLang="en-US" sz="19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41250" y="95250"/>
            <a:ext cx="405050" cy="405050"/>
          </a:xfrm>
          <a:prstGeom prst="rect">
            <a:avLst/>
          </a:prstGeom>
        </p:spPr>
      </p:pic>
      <p:cxnSp>
        <p:nvCxnSpPr>
          <p:cNvPr id="7" name="직선 연결선[R] 6"/>
          <p:cNvCxnSpPr/>
          <p:nvPr/>
        </p:nvCxnSpPr>
        <p:spPr>
          <a:xfrm>
            <a:off x="0" y="1844801"/>
            <a:ext cx="9156157" cy="0"/>
          </a:xfrm>
          <a:prstGeom prst="line">
            <a:avLst/>
          </a:prstGeom>
          <a:ln w="25400" algn="ctr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상자 7"/>
          <p:cNvSpPr txBox="1"/>
          <p:nvPr/>
        </p:nvSpPr>
        <p:spPr>
          <a:xfrm>
            <a:off x="8270558" y="2902077"/>
            <a:ext cx="231456" cy="363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텍스트상자 8"/>
          <p:cNvSpPr txBox="1"/>
          <p:nvPr/>
        </p:nvSpPr>
        <p:spPr>
          <a:xfrm>
            <a:off x="1799653" y="864870"/>
            <a:ext cx="5544693" cy="619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500">
                <a:latin typeface="휴먼모음T"/>
                <a:ea typeface="휴먼모음T"/>
              </a:rPr>
              <a:t>MVP </a:t>
            </a:r>
            <a:r>
              <a:rPr lang="ko-KR" altLang="en-US" sz="3500">
                <a:latin typeface="휴먼모음T"/>
                <a:ea typeface="휴먼모음T"/>
              </a:rPr>
              <a:t>시연</a:t>
            </a:r>
          </a:p>
        </p:txBody>
      </p:sp>
      <p:sp>
        <p:nvSpPr>
          <p:cNvPr id="13" name="텍스트상자 12"/>
          <p:cNvSpPr txBox="1"/>
          <p:nvPr/>
        </p:nvSpPr>
        <p:spPr>
          <a:xfrm>
            <a:off x="1943671" y="2420874"/>
            <a:ext cx="5256657" cy="358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/>
              <a:t>저희의 </a:t>
            </a:r>
            <a:r>
              <a:rPr lang="en-US" altLang="ko-KR"/>
              <a:t>Minimum Viable Product </a:t>
            </a:r>
            <a:r>
              <a:rPr lang="ko-KR" altLang="en-US"/>
              <a:t>입니다.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18519" y="2779395"/>
            <a:ext cx="2319119" cy="407860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상자 4"/>
          <p:cNvSpPr txBox="1"/>
          <p:nvPr/>
        </p:nvSpPr>
        <p:spPr>
          <a:xfrm>
            <a:off x="7439025" y="107870"/>
            <a:ext cx="1800225" cy="376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900" b="0" i="0" kern="1200">
                <a:solidFill>
                  <a:srgbClr val="000000"/>
                </a:solidFill>
                <a:latin typeface="휴먼모음T"/>
                <a:ea typeface="휴먼모음T"/>
              </a:rPr>
              <a:t>CARD NEWS</a:t>
            </a:r>
            <a:endParaRPr lang="ko-KR" altLang="en-US" sz="19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41250" y="95250"/>
            <a:ext cx="405050" cy="405050"/>
          </a:xfrm>
          <a:prstGeom prst="rect">
            <a:avLst/>
          </a:prstGeom>
        </p:spPr>
      </p:pic>
      <p:cxnSp>
        <p:nvCxnSpPr>
          <p:cNvPr id="7" name="직선 연결선[R] 6"/>
          <p:cNvCxnSpPr/>
          <p:nvPr/>
        </p:nvCxnSpPr>
        <p:spPr>
          <a:xfrm>
            <a:off x="0" y="1844801"/>
            <a:ext cx="9156157" cy="0"/>
          </a:xfrm>
          <a:prstGeom prst="line">
            <a:avLst/>
          </a:prstGeom>
          <a:ln w="25400" algn="ctr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상자 7"/>
          <p:cNvSpPr txBox="1"/>
          <p:nvPr/>
        </p:nvSpPr>
        <p:spPr>
          <a:xfrm>
            <a:off x="8270558" y="2902077"/>
            <a:ext cx="231456" cy="363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cxnSp>
        <p:nvCxnSpPr>
          <p:cNvPr id="13" name="직선 연결선[R] 12"/>
          <p:cNvCxnSpPr/>
          <p:nvPr/>
        </p:nvCxnSpPr>
        <p:spPr>
          <a:xfrm>
            <a:off x="-12157" y="4221099"/>
            <a:ext cx="9156157" cy="0"/>
          </a:xfrm>
          <a:prstGeom prst="line">
            <a:avLst/>
          </a:prstGeom>
          <a:ln w="25400" algn="ctr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상자 25"/>
          <p:cNvSpPr txBox="1"/>
          <p:nvPr/>
        </p:nvSpPr>
        <p:spPr>
          <a:xfrm>
            <a:off x="1799653" y="2583561"/>
            <a:ext cx="5544693" cy="1005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6000">
                <a:latin typeface="휴먼모음T"/>
                <a:ea typeface="휴먼모음T"/>
              </a:rPr>
              <a:t>감사합니다.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96A6A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텍스트상자 4"/>
          <p:cNvSpPr txBox="1"/>
          <p:nvPr/>
        </p:nvSpPr>
        <p:spPr>
          <a:xfrm>
            <a:off x="7439025" y="107870"/>
            <a:ext cx="1800225" cy="376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900" b="0" i="0" kern="1200">
                <a:solidFill>
                  <a:schemeClr val="bg1"/>
                </a:solidFill>
                <a:latin typeface="휴먼모음T"/>
                <a:ea typeface="휴먼모음T"/>
              </a:rPr>
              <a:t>CARD NEWS</a:t>
            </a:r>
            <a:endParaRPr lang="ko-KR" altLang="en-US" sz="1900">
              <a:solidFill>
                <a:schemeClr val="bg1"/>
              </a:solidFill>
            </a:endParaRPr>
          </a:p>
        </p:txBody>
      </p:sp>
      <p:sp>
        <p:nvSpPr>
          <p:cNvPr id="8" name="텍스트상자 7"/>
          <p:cNvSpPr txBox="1"/>
          <p:nvPr/>
        </p:nvSpPr>
        <p:spPr>
          <a:xfrm>
            <a:off x="8270558" y="2902077"/>
            <a:ext cx="231456" cy="363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41953" y="117456"/>
            <a:ext cx="406800" cy="406800"/>
          </a:xfrm>
          <a:prstGeom prst="rect">
            <a:avLst/>
          </a:prstGeom>
        </p:spPr>
      </p:pic>
      <p:grpSp>
        <p:nvGrpSpPr>
          <p:cNvPr id="30" name="그룹 29"/>
          <p:cNvGrpSpPr/>
          <p:nvPr/>
        </p:nvGrpSpPr>
        <p:grpSpPr>
          <a:xfrm>
            <a:off x="1619649" y="477839"/>
            <a:ext cx="3960477" cy="5528626"/>
            <a:chOff x="1619649" y="1350920"/>
            <a:chExt cx="3960477" cy="5528626"/>
          </a:xfrm>
        </p:grpSpPr>
        <p:sp>
          <p:nvSpPr>
            <p:cNvPr id="15" name="텍스트상자 14"/>
            <p:cNvSpPr txBox="1"/>
            <p:nvPr/>
          </p:nvSpPr>
          <p:spPr>
            <a:xfrm>
              <a:off x="2267712" y="1350920"/>
              <a:ext cx="2304288" cy="485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 sz="2600" b="1">
                  <a:solidFill>
                    <a:schemeClr val="bg1"/>
                  </a:solidFill>
                </a:rPr>
                <a:t>앱의 종류</a:t>
              </a:r>
            </a:p>
          </p:txBody>
        </p:sp>
        <p:sp>
          <p:nvSpPr>
            <p:cNvPr id="16" name="타원 15"/>
            <p:cNvSpPr/>
            <p:nvPr/>
          </p:nvSpPr>
          <p:spPr>
            <a:xfrm>
              <a:off x="1619649" y="1521904"/>
              <a:ext cx="144000" cy="144000"/>
            </a:xfrm>
            <a:prstGeom prst="ellipse">
              <a:avLst/>
            </a:prstGeom>
            <a:noFill/>
            <a:ln w="25400" algn="ctr"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17" name="직선 연결선[R] 16"/>
            <p:cNvCxnSpPr>
              <a:stCxn id="16" idx="4"/>
            </p:cNvCxnSpPr>
            <p:nvPr/>
          </p:nvCxnSpPr>
          <p:spPr>
            <a:xfrm rot="16200000" flipH="1">
              <a:off x="1259590" y="2097962"/>
              <a:ext cx="864117" cy="0"/>
            </a:xfrm>
            <a:prstGeom prst="line">
              <a:avLst/>
            </a:prstGeom>
            <a:ln w="25400" algn="ctr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타원 17"/>
            <p:cNvSpPr/>
            <p:nvPr/>
          </p:nvSpPr>
          <p:spPr>
            <a:xfrm>
              <a:off x="1619649" y="2530021"/>
              <a:ext cx="144000" cy="144000"/>
            </a:xfrm>
            <a:prstGeom prst="ellipse">
              <a:avLst/>
            </a:prstGeom>
            <a:noFill/>
            <a:ln w="25400" algn="ctr"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19" name="직선 연결선[R] 18"/>
            <p:cNvCxnSpPr>
              <a:stCxn id="18" idx="4"/>
            </p:cNvCxnSpPr>
            <p:nvPr/>
          </p:nvCxnSpPr>
          <p:spPr>
            <a:xfrm rot="16200000" flipH="1">
              <a:off x="1259590" y="3106079"/>
              <a:ext cx="864117" cy="0"/>
            </a:xfrm>
            <a:prstGeom prst="line">
              <a:avLst/>
            </a:prstGeom>
            <a:ln w="25400" algn="ctr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텍스트상자 19"/>
            <p:cNvSpPr txBox="1"/>
            <p:nvPr/>
          </p:nvSpPr>
          <p:spPr>
            <a:xfrm>
              <a:off x="2267712" y="2359038"/>
              <a:ext cx="2304288" cy="4870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 sz="2600" b="1">
                  <a:solidFill>
                    <a:schemeClr val="bg1"/>
                  </a:solidFill>
                </a:rPr>
                <a:t>정보 전달 앱</a:t>
              </a:r>
            </a:p>
          </p:txBody>
        </p:sp>
        <p:sp>
          <p:nvSpPr>
            <p:cNvPr id="21" name="타원 20"/>
            <p:cNvSpPr/>
            <p:nvPr/>
          </p:nvSpPr>
          <p:spPr>
            <a:xfrm>
              <a:off x="1619649" y="3538138"/>
              <a:ext cx="144000" cy="144000"/>
            </a:xfrm>
            <a:prstGeom prst="ellipse">
              <a:avLst/>
            </a:prstGeom>
            <a:noFill/>
            <a:ln w="25400" algn="ctr"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22" name="직선 연결선[R] 21"/>
            <p:cNvCxnSpPr>
              <a:stCxn id="21" idx="4"/>
            </p:cNvCxnSpPr>
            <p:nvPr/>
          </p:nvCxnSpPr>
          <p:spPr>
            <a:xfrm rot="16200000" flipH="1">
              <a:off x="1259590" y="4114196"/>
              <a:ext cx="864117" cy="0"/>
            </a:xfrm>
            <a:prstGeom prst="line">
              <a:avLst/>
            </a:prstGeom>
            <a:ln w="25400" algn="ctr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타원 22"/>
            <p:cNvSpPr/>
            <p:nvPr/>
          </p:nvSpPr>
          <p:spPr>
            <a:xfrm>
              <a:off x="1619649" y="4546255"/>
              <a:ext cx="144000" cy="144000"/>
            </a:xfrm>
            <a:prstGeom prst="ellipse">
              <a:avLst/>
            </a:prstGeom>
            <a:noFill/>
            <a:ln w="25400" algn="ctr"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24" name="직선 연결선[R] 23"/>
            <p:cNvCxnSpPr>
              <a:stCxn id="23" idx="4"/>
            </p:cNvCxnSpPr>
            <p:nvPr/>
          </p:nvCxnSpPr>
          <p:spPr>
            <a:xfrm rot="16200000" flipH="1">
              <a:off x="1259590" y="5122313"/>
              <a:ext cx="864117" cy="0"/>
            </a:xfrm>
            <a:prstGeom prst="line">
              <a:avLst/>
            </a:prstGeom>
            <a:ln w="25400" algn="ctr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텍스트상자 24"/>
            <p:cNvSpPr txBox="1"/>
            <p:nvPr/>
          </p:nvSpPr>
          <p:spPr>
            <a:xfrm>
              <a:off x="2267712" y="3366621"/>
              <a:ext cx="3312414" cy="4890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 sz="2600" b="1">
                  <a:solidFill>
                    <a:schemeClr val="bg1"/>
                  </a:solidFill>
                </a:rPr>
                <a:t>경쟁사 &amp; 벤츠 마크</a:t>
              </a:r>
            </a:p>
          </p:txBody>
        </p:sp>
        <p:sp>
          <p:nvSpPr>
            <p:cNvPr id="26" name="텍스트상자 25"/>
            <p:cNvSpPr txBox="1"/>
            <p:nvPr/>
          </p:nvSpPr>
          <p:spPr>
            <a:xfrm>
              <a:off x="2267712" y="4373705"/>
              <a:ext cx="2304288" cy="4890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 sz="2600" b="1">
                  <a:solidFill>
                    <a:schemeClr val="bg1"/>
                  </a:solidFill>
                </a:rPr>
                <a:t>깃헙</a:t>
              </a:r>
            </a:p>
          </p:txBody>
        </p:sp>
        <p:sp>
          <p:nvSpPr>
            <p:cNvPr id="27" name="타원 26"/>
            <p:cNvSpPr/>
            <p:nvPr/>
          </p:nvSpPr>
          <p:spPr>
            <a:xfrm>
              <a:off x="1619649" y="5554372"/>
              <a:ext cx="144000" cy="144000"/>
            </a:xfrm>
            <a:prstGeom prst="ellipse">
              <a:avLst/>
            </a:prstGeom>
            <a:noFill/>
            <a:ln w="25400" algn="ctr"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28" name="직선 연결선[R] 27"/>
            <p:cNvCxnSpPr>
              <a:stCxn id="27" idx="4"/>
            </p:cNvCxnSpPr>
            <p:nvPr/>
          </p:nvCxnSpPr>
          <p:spPr>
            <a:xfrm rot="16200000" flipH="1">
              <a:off x="1259590" y="6130430"/>
              <a:ext cx="864117" cy="0"/>
            </a:xfrm>
            <a:prstGeom prst="line">
              <a:avLst/>
            </a:prstGeom>
            <a:ln w="25400" algn="ctr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텍스트상자 28"/>
            <p:cNvSpPr txBox="1"/>
            <p:nvPr/>
          </p:nvSpPr>
          <p:spPr>
            <a:xfrm>
              <a:off x="2267712" y="5381822"/>
              <a:ext cx="3024378" cy="4899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 sz="2600" b="1">
                  <a:solidFill>
                    <a:schemeClr val="bg1"/>
                  </a:solidFill>
                </a:rPr>
                <a:t>아키텍쳐 &amp; 참고</a:t>
              </a:r>
            </a:p>
          </p:txBody>
        </p:sp>
        <p:sp>
          <p:nvSpPr>
            <p:cNvPr id="31" name="타원 30"/>
            <p:cNvSpPr/>
            <p:nvPr/>
          </p:nvSpPr>
          <p:spPr>
            <a:xfrm>
              <a:off x="1619649" y="6562489"/>
              <a:ext cx="144000" cy="144000"/>
            </a:xfrm>
            <a:prstGeom prst="ellipse">
              <a:avLst/>
            </a:prstGeom>
            <a:noFill/>
            <a:ln w="25400" algn="ctr"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4" name="텍스트상자 33"/>
            <p:cNvSpPr txBox="1"/>
            <p:nvPr/>
          </p:nvSpPr>
          <p:spPr>
            <a:xfrm>
              <a:off x="2267712" y="6389567"/>
              <a:ext cx="3024378" cy="4899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en-US" altLang="ko-KR" sz="2600" b="1">
                  <a:solidFill>
                    <a:schemeClr val="bg1"/>
                  </a:solidFill>
                </a:rPr>
                <a:t>MVP </a:t>
              </a:r>
              <a:r>
                <a:rPr lang="ko-KR" altLang="en-US" sz="2600" b="1">
                  <a:solidFill>
                    <a:schemeClr val="bg1"/>
                  </a:solidFill>
                </a:rPr>
                <a:t>시연</a:t>
              </a:r>
            </a:p>
          </p:txBody>
        </p:sp>
      </p:grp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상자 4"/>
          <p:cNvSpPr txBox="1"/>
          <p:nvPr/>
        </p:nvSpPr>
        <p:spPr>
          <a:xfrm>
            <a:off x="7439025" y="107870"/>
            <a:ext cx="1800225" cy="376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900" b="0" i="0" kern="1200">
                <a:solidFill>
                  <a:srgbClr val="000000"/>
                </a:solidFill>
                <a:latin typeface="휴먼모음T"/>
                <a:ea typeface="휴먼모음T"/>
              </a:rPr>
              <a:t>CARD NEWS</a:t>
            </a:r>
            <a:endParaRPr lang="ko-KR" altLang="en-US" sz="19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41250" y="95250"/>
            <a:ext cx="405050" cy="405050"/>
          </a:xfrm>
          <a:prstGeom prst="rect">
            <a:avLst/>
          </a:prstGeom>
        </p:spPr>
      </p:pic>
      <p:cxnSp>
        <p:nvCxnSpPr>
          <p:cNvPr id="7" name="직선 연결선[R] 6"/>
          <p:cNvCxnSpPr/>
          <p:nvPr/>
        </p:nvCxnSpPr>
        <p:spPr>
          <a:xfrm>
            <a:off x="0" y="1844801"/>
            <a:ext cx="9156157" cy="0"/>
          </a:xfrm>
          <a:prstGeom prst="line">
            <a:avLst/>
          </a:prstGeom>
          <a:ln w="25400" algn="ctr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상자 7"/>
          <p:cNvSpPr txBox="1"/>
          <p:nvPr/>
        </p:nvSpPr>
        <p:spPr>
          <a:xfrm>
            <a:off x="8270558" y="2902077"/>
            <a:ext cx="231456" cy="363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텍스트상자 8"/>
          <p:cNvSpPr txBox="1"/>
          <p:nvPr/>
        </p:nvSpPr>
        <p:spPr>
          <a:xfrm>
            <a:off x="2843784" y="864870"/>
            <a:ext cx="3456432" cy="619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500">
                <a:solidFill>
                  <a:srgbClr val="FF0000"/>
                </a:solidFill>
                <a:latin typeface="휴먼모음T"/>
                <a:ea typeface="휴먼모음T"/>
              </a:rPr>
              <a:t>앱</a:t>
            </a:r>
            <a:r>
              <a:rPr lang="ko-KR" altLang="en-US" sz="3500">
                <a:latin typeface="휴먼모음T"/>
                <a:ea typeface="휴먼모음T"/>
              </a:rPr>
              <a:t>의 종류?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21182" y="2725200"/>
            <a:ext cx="2301636" cy="3068848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8000" y="2725200"/>
            <a:ext cx="2300400" cy="3067200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24882" y="2725200"/>
            <a:ext cx="2300400" cy="3067200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13" name="텍스트상자 12"/>
          <p:cNvSpPr txBox="1"/>
          <p:nvPr/>
        </p:nvSpPr>
        <p:spPr>
          <a:xfrm>
            <a:off x="754092" y="6093333"/>
            <a:ext cx="1728216" cy="362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휴먼모음T"/>
                <a:ea typeface="휴먼모음T"/>
              </a:rPr>
              <a:t>기능, 유틸</a:t>
            </a:r>
          </a:p>
        </p:txBody>
      </p:sp>
      <p:sp>
        <p:nvSpPr>
          <p:cNvPr id="14" name="텍스트상자 13"/>
          <p:cNvSpPr txBox="1"/>
          <p:nvPr/>
        </p:nvSpPr>
        <p:spPr>
          <a:xfrm>
            <a:off x="3707891" y="6093333"/>
            <a:ext cx="1728216" cy="362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휴먼모음T"/>
                <a:ea typeface="휴먼모음T"/>
              </a:rPr>
              <a:t>게임</a:t>
            </a:r>
          </a:p>
        </p:txBody>
      </p:sp>
      <p:sp>
        <p:nvSpPr>
          <p:cNvPr id="15" name="텍스트상자 14"/>
          <p:cNvSpPr txBox="1"/>
          <p:nvPr/>
        </p:nvSpPr>
        <p:spPr>
          <a:xfrm>
            <a:off x="6710974" y="6093333"/>
            <a:ext cx="1728216" cy="362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휴먼모음T"/>
                <a:ea typeface="휴먼모음T"/>
              </a:rPr>
              <a:t>정보 전달</a:t>
            </a:r>
          </a:p>
        </p:txBody>
      </p:sp>
      <p:sp>
        <p:nvSpPr>
          <p:cNvPr id="16" name="타원 15"/>
          <p:cNvSpPr/>
          <p:nvPr/>
        </p:nvSpPr>
        <p:spPr>
          <a:xfrm>
            <a:off x="1546200" y="2203200"/>
            <a:ext cx="144000" cy="144000"/>
          </a:xfrm>
          <a:prstGeom prst="ellipse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500000" y="2203200"/>
            <a:ext cx="144000" cy="144000"/>
          </a:xfrm>
          <a:prstGeom prst="ellipse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7503082" y="2203200"/>
            <a:ext cx="144000" cy="144000"/>
          </a:xfrm>
          <a:prstGeom prst="ellipse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19" name="직선 연결선[R] 18"/>
          <p:cNvCxnSpPr/>
          <p:nvPr/>
        </p:nvCxnSpPr>
        <p:spPr>
          <a:xfrm>
            <a:off x="4500000" y="832561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/>
          <p:cNvCxnSpPr>
            <a:stCxn id="16" idx="6"/>
            <a:endCxn id="17" idx="2"/>
          </p:cNvCxnSpPr>
          <p:nvPr/>
        </p:nvCxnSpPr>
        <p:spPr>
          <a:xfrm>
            <a:off x="1690200" y="2275200"/>
            <a:ext cx="2809800" cy="0"/>
          </a:xfrm>
          <a:prstGeom prst="line">
            <a:avLst/>
          </a:prstGeom>
          <a:ln algn="ctr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/>
          <p:cNvCxnSpPr>
            <a:stCxn id="17" idx="6"/>
            <a:endCxn id="18" idx="2"/>
          </p:cNvCxnSpPr>
          <p:nvPr/>
        </p:nvCxnSpPr>
        <p:spPr>
          <a:xfrm>
            <a:off x="4644000" y="2275200"/>
            <a:ext cx="2859082" cy="0"/>
          </a:xfrm>
          <a:prstGeom prst="line">
            <a:avLst/>
          </a:prstGeom>
          <a:ln algn="ctr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상자 4"/>
          <p:cNvSpPr txBox="1"/>
          <p:nvPr/>
        </p:nvSpPr>
        <p:spPr>
          <a:xfrm>
            <a:off x="7439025" y="107870"/>
            <a:ext cx="1800225" cy="376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900" b="0" i="0" kern="1200">
                <a:solidFill>
                  <a:srgbClr val="000000"/>
                </a:solidFill>
                <a:latin typeface="휴먼모음T"/>
                <a:ea typeface="휴먼모음T"/>
              </a:rPr>
              <a:t>CARD NEWS</a:t>
            </a:r>
            <a:endParaRPr lang="ko-KR" altLang="en-US" sz="19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41250" y="95250"/>
            <a:ext cx="405050" cy="405050"/>
          </a:xfrm>
          <a:prstGeom prst="rect">
            <a:avLst/>
          </a:prstGeom>
        </p:spPr>
      </p:pic>
      <p:cxnSp>
        <p:nvCxnSpPr>
          <p:cNvPr id="7" name="직선 연결선[R] 6"/>
          <p:cNvCxnSpPr/>
          <p:nvPr/>
        </p:nvCxnSpPr>
        <p:spPr>
          <a:xfrm>
            <a:off x="0" y="1844801"/>
            <a:ext cx="9156157" cy="0"/>
          </a:xfrm>
          <a:prstGeom prst="line">
            <a:avLst/>
          </a:prstGeom>
          <a:ln w="25400" algn="ctr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상자 7"/>
          <p:cNvSpPr txBox="1"/>
          <p:nvPr/>
        </p:nvSpPr>
        <p:spPr>
          <a:xfrm>
            <a:off x="8270558" y="2902077"/>
            <a:ext cx="231456" cy="363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텍스트상자 8"/>
          <p:cNvSpPr txBox="1"/>
          <p:nvPr/>
        </p:nvSpPr>
        <p:spPr>
          <a:xfrm>
            <a:off x="2843784" y="864870"/>
            <a:ext cx="3456432" cy="619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500">
                <a:solidFill>
                  <a:srgbClr val="FF0000"/>
                </a:solidFill>
                <a:latin typeface="휴먼모음T"/>
                <a:ea typeface="휴먼모음T"/>
              </a:rPr>
              <a:t>앱</a:t>
            </a:r>
            <a:r>
              <a:rPr lang="ko-KR" altLang="en-US" sz="3500">
                <a:latin typeface="휴먼모음T"/>
                <a:ea typeface="휴먼모음T"/>
              </a:rPr>
              <a:t>의 종류?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96242" y="2131200"/>
            <a:ext cx="5951514" cy="4323600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상자 4"/>
          <p:cNvSpPr txBox="1"/>
          <p:nvPr/>
        </p:nvSpPr>
        <p:spPr>
          <a:xfrm>
            <a:off x="7439025" y="107870"/>
            <a:ext cx="1800225" cy="376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900" b="0" i="0" kern="1200">
                <a:solidFill>
                  <a:srgbClr val="000000"/>
                </a:solidFill>
                <a:latin typeface="휴먼모음T"/>
                <a:ea typeface="휴먼모음T"/>
              </a:rPr>
              <a:t>CARD NEWS</a:t>
            </a:r>
            <a:endParaRPr lang="ko-KR" altLang="en-US" sz="19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41250" y="95250"/>
            <a:ext cx="405050" cy="405050"/>
          </a:xfrm>
          <a:prstGeom prst="rect">
            <a:avLst/>
          </a:prstGeom>
        </p:spPr>
      </p:pic>
      <p:cxnSp>
        <p:nvCxnSpPr>
          <p:cNvPr id="7" name="직선 연결선[R] 6"/>
          <p:cNvCxnSpPr/>
          <p:nvPr/>
        </p:nvCxnSpPr>
        <p:spPr>
          <a:xfrm>
            <a:off x="0" y="1844801"/>
            <a:ext cx="9156157" cy="0"/>
          </a:xfrm>
          <a:prstGeom prst="line">
            <a:avLst/>
          </a:prstGeom>
          <a:ln w="25400" algn="ctr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상자 7"/>
          <p:cNvSpPr txBox="1"/>
          <p:nvPr/>
        </p:nvSpPr>
        <p:spPr>
          <a:xfrm>
            <a:off x="8270558" y="2902077"/>
            <a:ext cx="231456" cy="363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텍스트상자 8"/>
          <p:cNvSpPr txBox="1"/>
          <p:nvPr/>
        </p:nvSpPr>
        <p:spPr>
          <a:xfrm>
            <a:off x="2843784" y="864870"/>
            <a:ext cx="3456432" cy="619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500">
                <a:solidFill>
                  <a:srgbClr val="FF0000"/>
                </a:solidFill>
                <a:latin typeface="휴먼모음T"/>
                <a:ea typeface="휴먼모음T"/>
              </a:rPr>
              <a:t>정보 전달</a:t>
            </a:r>
            <a:r>
              <a:rPr lang="ko-KR" altLang="en-US" sz="3500">
                <a:latin typeface="휴먼모음T"/>
                <a:ea typeface="휴먼모음T"/>
              </a:rPr>
              <a:t> 앱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1907667" y="2240479"/>
            <a:ext cx="5904738" cy="3672641"/>
            <a:chOff x="1907667" y="2240479"/>
            <a:chExt cx="5904738" cy="3672641"/>
          </a:xfrm>
        </p:grpSpPr>
        <p:sp>
          <p:nvSpPr>
            <p:cNvPr id="13" name="타원 12"/>
            <p:cNvSpPr/>
            <p:nvPr/>
          </p:nvSpPr>
          <p:spPr>
            <a:xfrm>
              <a:off x="1907667" y="2348883"/>
              <a:ext cx="144000" cy="1440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4" name="텍스트상자 13"/>
            <p:cNvSpPr txBox="1"/>
            <p:nvPr/>
          </p:nvSpPr>
          <p:spPr>
            <a:xfrm>
              <a:off x="2220742" y="2240479"/>
              <a:ext cx="4702516" cy="367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>
                  <a:latin typeface="문체부 제목 돋음체"/>
                  <a:ea typeface="문체부 제목 돋음체"/>
                </a:rPr>
                <a:t>거의 대부분이 게임 및 엔터테인먼트 앱</a:t>
              </a:r>
            </a:p>
          </p:txBody>
        </p:sp>
        <p:sp>
          <p:nvSpPr>
            <p:cNvPr id="17" name="타원 16"/>
            <p:cNvSpPr/>
            <p:nvPr/>
          </p:nvSpPr>
          <p:spPr>
            <a:xfrm>
              <a:off x="1907667" y="3357000"/>
              <a:ext cx="144000" cy="1440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텍스트상자 17"/>
            <p:cNvSpPr txBox="1"/>
            <p:nvPr/>
          </p:nvSpPr>
          <p:spPr>
            <a:xfrm>
              <a:off x="2220742" y="3245267"/>
              <a:ext cx="5591663" cy="6390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>
                  <a:latin typeface="문체부 제목 돋음체"/>
                  <a:ea typeface="문체부 제목 돋음체"/>
                </a:rPr>
                <a:t>정보 전달 관련 앱은 자체 컨텐츠 제작</a:t>
              </a:r>
            </a:p>
            <a:p>
              <a:pPr>
                <a:defRPr lang="ko-KR" altLang="en-US"/>
              </a:pPr>
              <a:r>
                <a:rPr lang="ko-KR" altLang="en-US">
                  <a:latin typeface="문체부 제목 돋음체"/>
                  <a:ea typeface="문체부 제목 돋음체"/>
                </a:rPr>
                <a:t>업체뿐이라고 생각해도 무방</a:t>
              </a:r>
            </a:p>
          </p:txBody>
        </p:sp>
        <p:cxnSp>
          <p:nvCxnSpPr>
            <p:cNvPr id="20" name="직선 연결선[R] 19"/>
            <p:cNvCxnSpPr>
              <a:stCxn id="13" idx="4"/>
              <a:endCxn id="17" idx="0"/>
            </p:cNvCxnSpPr>
            <p:nvPr/>
          </p:nvCxnSpPr>
          <p:spPr>
            <a:xfrm rot="16200000" flipH="1">
              <a:off x="1547608" y="2924941"/>
              <a:ext cx="864117" cy="0"/>
            </a:xfrm>
            <a:prstGeom prst="line">
              <a:avLst/>
            </a:prstGeom>
            <a:ln algn="ctr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20"/>
            <p:cNvSpPr/>
            <p:nvPr/>
          </p:nvSpPr>
          <p:spPr>
            <a:xfrm>
              <a:off x="1907667" y="4365117"/>
              <a:ext cx="144000" cy="1440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22" name="직선 연결선[R] 21"/>
            <p:cNvCxnSpPr/>
            <p:nvPr/>
          </p:nvCxnSpPr>
          <p:spPr>
            <a:xfrm rot="16200000" flipH="1">
              <a:off x="1547608" y="3933067"/>
              <a:ext cx="864117" cy="0"/>
            </a:xfrm>
            <a:prstGeom prst="line">
              <a:avLst/>
            </a:prstGeom>
            <a:ln algn="ctr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텍스트상자 22"/>
            <p:cNvSpPr txBox="1"/>
            <p:nvPr/>
          </p:nvSpPr>
          <p:spPr>
            <a:xfrm>
              <a:off x="2220742" y="4253384"/>
              <a:ext cx="4702516" cy="6405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>
                  <a:latin typeface="문체부 제목 돋음체"/>
                  <a:ea typeface="문체부 제목 돋음체"/>
                </a:rPr>
                <a:t>한국은 사실상 네이버를 통해서만 정보를 전달을 받는 수준</a:t>
              </a:r>
            </a:p>
          </p:txBody>
        </p:sp>
        <p:sp>
          <p:nvSpPr>
            <p:cNvPr id="24" name="타원 23"/>
            <p:cNvSpPr/>
            <p:nvPr/>
          </p:nvSpPr>
          <p:spPr>
            <a:xfrm>
              <a:off x="1907667" y="5390156"/>
              <a:ext cx="144000" cy="1440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25" name="직선 연결선[R] 24"/>
            <p:cNvCxnSpPr>
              <a:endCxn id="24" idx="0"/>
            </p:cNvCxnSpPr>
            <p:nvPr/>
          </p:nvCxnSpPr>
          <p:spPr>
            <a:xfrm rot="16200000" flipH="1">
              <a:off x="1547608" y="4958098"/>
              <a:ext cx="864117" cy="0"/>
            </a:xfrm>
            <a:prstGeom prst="line">
              <a:avLst/>
            </a:prstGeom>
            <a:ln algn="ctr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텍스트상자 25"/>
            <p:cNvSpPr txBox="1"/>
            <p:nvPr/>
          </p:nvSpPr>
          <p:spPr>
            <a:xfrm>
              <a:off x="2220742" y="5278423"/>
              <a:ext cx="4702516" cy="6346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>
                  <a:latin typeface="문체부 제목 돋음체"/>
                  <a:ea typeface="문체부 제목 돋음체"/>
                </a:rPr>
                <a:t>대한민국 대표 언론사 중앙일보 앱</a:t>
              </a:r>
            </a:p>
            <a:p>
              <a:pPr>
                <a:defRPr lang="ko-KR" altLang="en-US"/>
              </a:pPr>
              <a:r>
                <a:rPr lang="ko-KR" altLang="en-US">
                  <a:latin typeface="문체부 제목 돋음체"/>
                  <a:ea typeface="문체부 제목 돋음체"/>
                </a:rPr>
                <a:t>다운로드 수 50만이 안됨</a:t>
              </a:r>
            </a:p>
          </p:txBody>
        </p:sp>
      </p:grp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상자 4"/>
          <p:cNvSpPr txBox="1"/>
          <p:nvPr/>
        </p:nvSpPr>
        <p:spPr>
          <a:xfrm>
            <a:off x="7439025" y="107870"/>
            <a:ext cx="1800225" cy="376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900" b="0" i="0" kern="1200">
                <a:solidFill>
                  <a:srgbClr val="000000"/>
                </a:solidFill>
                <a:latin typeface="휴먼모음T"/>
                <a:ea typeface="휴먼모음T"/>
              </a:rPr>
              <a:t>CARD NEWS</a:t>
            </a:r>
            <a:endParaRPr lang="ko-KR" altLang="en-US" sz="19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41250" y="95250"/>
            <a:ext cx="405050" cy="405050"/>
          </a:xfrm>
          <a:prstGeom prst="rect">
            <a:avLst/>
          </a:prstGeom>
        </p:spPr>
      </p:pic>
      <p:cxnSp>
        <p:nvCxnSpPr>
          <p:cNvPr id="7" name="직선 연결선[R] 6"/>
          <p:cNvCxnSpPr/>
          <p:nvPr/>
        </p:nvCxnSpPr>
        <p:spPr>
          <a:xfrm>
            <a:off x="0" y="1844801"/>
            <a:ext cx="9156157" cy="0"/>
          </a:xfrm>
          <a:prstGeom prst="line">
            <a:avLst/>
          </a:prstGeom>
          <a:ln w="25400" algn="ctr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상자 7"/>
          <p:cNvSpPr txBox="1"/>
          <p:nvPr/>
        </p:nvSpPr>
        <p:spPr>
          <a:xfrm>
            <a:off x="8270558" y="2902077"/>
            <a:ext cx="231456" cy="363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텍스트상자 8"/>
          <p:cNvSpPr txBox="1"/>
          <p:nvPr/>
        </p:nvSpPr>
        <p:spPr>
          <a:xfrm>
            <a:off x="2843784" y="864870"/>
            <a:ext cx="3456432" cy="619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500">
                <a:solidFill>
                  <a:srgbClr val="FF0000"/>
                </a:solidFill>
                <a:latin typeface="휴먼모음T"/>
                <a:ea typeface="휴먼모음T"/>
              </a:rPr>
              <a:t>정보 전달</a:t>
            </a:r>
            <a:r>
              <a:rPr lang="ko-KR" altLang="en-US" sz="3500">
                <a:latin typeface="휴먼모음T"/>
                <a:ea typeface="휴먼모음T"/>
              </a:rPr>
              <a:t> 앱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1907667" y="2240479"/>
            <a:ext cx="5904738" cy="3396416"/>
            <a:chOff x="1907667" y="2240479"/>
            <a:chExt cx="5904738" cy="3396416"/>
          </a:xfrm>
        </p:grpSpPr>
        <p:sp>
          <p:nvSpPr>
            <p:cNvPr id="14" name="타원 13"/>
            <p:cNvSpPr/>
            <p:nvPr/>
          </p:nvSpPr>
          <p:spPr>
            <a:xfrm>
              <a:off x="1907667" y="2348883"/>
              <a:ext cx="144000" cy="1440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텍스트상자 14"/>
            <p:cNvSpPr txBox="1"/>
            <p:nvPr/>
          </p:nvSpPr>
          <p:spPr>
            <a:xfrm>
              <a:off x="2220742" y="2240479"/>
              <a:ext cx="4702516" cy="367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>
                  <a:latin typeface="문체부 제목 돋음체"/>
                  <a:ea typeface="문체부 제목 돋음체"/>
                </a:rPr>
                <a:t>쉽게 구할 수 있는 정보인 뉴스로 시작</a:t>
              </a:r>
            </a:p>
          </p:txBody>
        </p:sp>
        <p:sp>
          <p:nvSpPr>
            <p:cNvPr id="16" name="타원 15"/>
            <p:cNvSpPr/>
            <p:nvPr/>
          </p:nvSpPr>
          <p:spPr>
            <a:xfrm>
              <a:off x="1907667" y="3357000"/>
              <a:ext cx="144000" cy="1440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텍스트상자 16"/>
            <p:cNvSpPr txBox="1"/>
            <p:nvPr/>
          </p:nvSpPr>
          <p:spPr>
            <a:xfrm>
              <a:off x="2220742" y="3245267"/>
              <a:ext cx="5591663" cy="3628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>
                  <a:solidFill>
                    <a:schemeClr val="tx1"/>
                  </a:solidFill>
                  <a:latin typeface="문체부 제목 돋음체"/>
                  <a:ea typeface="문체부 제목 돋음체"/>
                </a:rPr>
                <a:t>요약하여 뉴스를 제공 </a:t>
              </a:r>
              <a:r>
                <a:rPr lang="ko-KR" altLang="en-US">
                  <a:solidFill>
                    <a:srgbClr val="FF0000"/>
                  </a:solidFill>
                  <a:latin typeface="문체부 제목 돋음체"/>
                  <a:ea typeface="문체부 제목 돋음체"/>
                </a:rPr>
                <a:t>(차별화 포인트 1)</a:t>
              </a:r>
            </a:p>
          </p:txBody>
        </p:sp>
        <p:cxnSp>
          <p:nvCxnSpPr>
            <p:cNvPr id="18" name="직선 연결선[R] 17"/>
            <p:cNvCxnSpPr>
              <a:stCxn id="14" idx="4"/>
              <a:endCxn id="16" idx="0"/>
            </p:cNvCxnSpPr>
            <p:nvPr/>
          </p:nvCxnSpPr>
          <p:spPr>
            <a:xfrm rot="16200000" flipH="1">
              <a:off x="1547608" y="2924941"/>
              <a:ext cx="864117" cy="0"/>
            </a:xfrm>
            <a:prstGeom prst="line">
              <a:avLst/>
            </a:prstGeom>
            <a:ln algn="ctr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/>
            <p:cNvSpPr/>
            <p:nvPr/>
          </p:nvSpPr>
          <p:spPr>
            <a:xfrm>
              <a:off x="1907667" y="4365117"/>
              <a:ext cx="144000" cy="1440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20" name="직선 연결선[R] 19"/>
            <p:cNvCxnSpPr/>
            <p:nvPr/>
          </p:nvCxnSpPr>
          <p:spPr>
            <a:xfrm rot="16200000" flipH="1">
              <a:off x="1547608" y="3933067"/>
              <a:ext cx="864117" cy="0"/>
            </a:xfrm>
            <a:prstGeom prst="line">
              <a:avLst/>
            </a:prstGeom>
            <a:ln algn="ctr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텍스트상자 20"/>
            <p:cNvSpPr txBox="1"/>
            <p:nvPr/>
          </p:nvSpPr>
          <p:spPr>
            <a:xfrm>
              <a:off x="2220742" y="4253384"/>
              <a:ext cx="5519654" cy="3643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>
                  <a:latin typeface="문체부 제목 돋음체"/>
                  <a:ea typeface="문체부 제목 돋음체"/>
                </a:rPr>
                <a:t>매체별 뉴스의 카테고리를 통합 </a:t>
              </a:r>
              <a:r>
                <a:rPr lang="ko-KR" altLang="en-US">
                  <a:solidFill>
                    <a:srgbClr val="FF0000"/>
                  </a:solidFill>
                  <a:latin typeface="문체부 제목 돋음체"/>
                  <a:ea typeface="문체부 제목 돋음체"/>
                </a:rPr>
                <a:t>(차별화 포인트 2)</a:t>
              </a:r>
            </a:p>
          </p:txBody>
        </p:sp>
        <p:sp>
          <p:nvSpPr>
            <p:cNvPr id="22" name="타원 21"/>
            <p:cNvSpPr/>
            <p:nvPr/>
          </p:nvSpPr>
          <p:spPr>
            <a:xfrm>
              <a:off x="1907667" y="5390156"/>
              <a:ext cx="144000" cy="1440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23" name="직선 연결선[R] 22"/>
            <p:cNvCxnSpPr>
              <a:endCxn id="22" idx="0"/>
            </p:cNvCxnSpPr>
            <p:nvPr/>
          </p:nvCxnSpPr>
          <p:spPr>
            <a:xfrm rot="16200000" flipH="1">
              <a:off x="1547608" y="4958098"/>
              <a:ext cx="864117" cy="0"/>
            </a:xfrm>
            <a:prstGeom prst="line">
              <a:avLst/>
            </a:prstGeom>
            <a:ln algn="ctr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텍스트상자 23"/>
            <p:cNvSpPr txBox="1"/>
            <p:nvPr/>
          </p:nvSpPr>
          <p:spPr>
            <a:xfrm>
              <a:off x="2220742" y="5278423"/>
              <a:ext cx="4702516" cy="3584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>
                  <a:latin typeface="문체부 제목 돋음체"/>
                  <a:ea typeface="문체부 제목 돋음체"/>
                </a:rPr>
                <a:t>키워드를 추출하여 해시태그로 변환</a:t>
              </a:r>
            </a:p>
          </p:txBody>
        </p:sp>
      </p:grp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상자 4"/>
          <p:cNvSpPr txBox="1"/>
          <p:nvPr/>
        </p:nvSpPr>
        <p:spPr>
          <a:xfrm>
            <a:off x="7439025" y="107870"/>
            <a:ext cx="1800225" cy="376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900" b="0" i="0" kern="1200">
                <a:solidFill>
                  <a:srgbClr val="000000"/>
                </a:solidFill>
                <a:latin typeface="휴먼모음T"/>
                <a:ea typeface="휴먼모음T"/>
              </a:rPr>
              <a:t>CARD NEWS</a:t>
            </a:r>
            <a:endParaRPr lang="ko-KR" altLang="en-US" sz="19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41250" y="95250"/>
            <a:ext cx="405050" cy="405050"/>
          </a:xfrm>
          <a:prstGeom prst="rect">
            <a:avLst/>
          </a:prstGeom>
        </p:spPr>
      </p:pic>
      <p:cxnSp>
        <p:nvCxnSpPr>
          <p:cNvPr id="7" name="직선 연결선[R] 6"/>
          <p:cNvCxnSpPr/>
          <p:nvPr/>
        </p:nvCxnSpPr>
        <p:spPr>
          <a:xfrm>
            <a:off x="0" y="1844801"/>
            <a:ext cx="9156157" cy="0"/>
          </a:xfrm>
          <a:prstGeom prst="line">
            <a:avLst/>
          </a:prstGeom>
          <a:ln w="25400" algn="ctr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상자 7"/>
          <p:cNvSpPr txBox="1"/>
          <p:nvPr/>
        </p:nvSpPr>
        <p:spPr>
          <a:xfrm>
            <a:off x="8270558" y="2902077"/>
            <a:ext cx="231456" cy="363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텍스트상자 8"/>
          <p:cNvSpPr txBox="1"/>
          <p:nvPr/>
        </p:nvSpPr>
        <p:spPr>
          <a:xfrm>
            <a:off x="2843784" y="864870"/>
            <a:ext cx="3456432" cy="619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500">
                <a:latin typeface="휴먼모음T"/>
                <a:ea typeface="휴먼모음T"/>
              </a:rPr>
              <a:t>경쟁사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6484" y="2525291"/>
            <a:ext cx="2233327" cy="111666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36949" y="3717036"/>
            <a:ext cx="1634825" cy="69559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99541" y="4509135"/>
            <a:ext cx="2255901" cy="1339441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3995928" y="3083623"/>
            <a:ext cx="5904738" cy="1648396"/>
            <a:chOff x="1907667" y="2240478"/>
            <a:chExt cx="5904738" cy="1648396"/>
          </a:xfrm>
        </p:grpSpPr>
        <p:sp>
          <p:nvSpPr>
            <p:cNvPr id="17" name="타원 16"/>
            <p:cNvSpPr/>
            <p:nvPr/>
          </p:nvSpPr>
          <p:spPr>
            <a:xfrm>
              <a:off x="1907667" y="2348883"/>
              <a:ext cx="144000" cy="1440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텍스트상자 17"/>
            <p:cNvSpPr txBox="1"/>
            <p:nvPr/>
          </p:nvSpPr>
          <p:spPr>
            <a:xfrm>
              <a:off x="2220741" y="2240478"/>
              <a:ext cx="4702518" cy="367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>
                  <a:latin typeface="문체부 제목 돋음체"/>
                  <a:ea typeface="문체부 제목 돋음체"/>
                </a:rPr>
                <a:t>경쟁사는 사실상 검색 포탈 업체</a:t>
              </a:r>
            </a:p>
          </p:txBody>
        </p:sp>
        <p:sp>
          <p:nvSpPr>
            <p:cNvPr id="19" name="타원 18"/>
            <p:cNvSpPr/>
            <p:nvPr/>
          </p:nvSpPr>
          <p:spPr>
            <a:xfrm>
              <a:off x="1907667" y="3357000"/>
              <a:ext cx="144000" cy="1440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텍스트상자 19"/>
            <p:cNvSpPr txBox="1"/>
            <p:nvPr/>
          </p:nvSpPr>
          <p:spPr>
            <a:xfrm>
              <a:off x="2220742" y="3245266"/>
              <a:ext cx="5591663" cy="643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>
                  <a:solidFill>
                    <a:schemeClr val="tx1"/>
                  </a:solidFill>
                  <a:latin typeface="문체부 제목 돋음체"/>
                  <a:ea typeface="문체부 제목 돋음체"/>
                </a:rPr>
                <a:t>한국 언론사 자체 앱</a:t>
              </a:r>
            </a:p>
            <a:p>
              <a:pPr>
                <a:defRPr lang="ko-KR" altLang="en-US"/>
              </a:pPr>
              <a:r>
                <a:rPr lang="ko-KR" altLang="en-US">
                  <a:solidFill>
                    <a:schemeClr val="tx1"/>
                  </a:solidFill>
                  <a:latin typeface="문체부 제목 돋음체"/>
                  <a:ea typeface="문체부 제목 돋음체"/>
                </a:rPr>
                <a:t>(하지만 언론사는 협력 관계로 봐야 함)</a:t>
              </a:r>
            </a:p>
          </p:txBody>
        </p:sp>
        <p:cxnSp>
          <p:nvCxnSpPr>
            <p:cNvPr id="21" name="직선 연결선[R] 20"/>
            <p:cNvCxnSpPr>
              <a:stCxn id="17" idx="4"/>
              <a:endCxn id="19" idx="0"/>
            </p:cNvCxnSpPr>
            <p:nvPr/>
          </p:nvCxnSpPr>
          <p:spPr>
            <a:xfrm rot="16200000" flipH="1">
              <a:off x="1547608" y="2924941"/>
              <a:ext cx="864117" cy="0"/>
            </a:xfrm>
            <a:prstGeom prst="line">
              <a:avLst/>
            </a:prstGeom>
            <a:ln algn="ctr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상자 4"/>
          <p:cNvSpPr txBox="1"/>
          <p:nvPr/>
        </p:nvSpPr>
        <p:spPr>
          <a:xfrm>
            <a:off x="7439025" y="107870"/>
            <a:ext cx="1800225" cy="376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900" b="0" i="0" kern="1200">
                <a:solidFill>
                  <a:srgbClr val="000000"/>
                </a:solidFill>
                <a:latin typeface="휴먼모음T"/>
                <a:ea typeface="휴먼모음T"/>
              </a:rPr>
              <a:t>CARD NEWS</a:t>
            </a:r>
            <a:endParaRPr lang="ko-KR" altLang="en-US" sz="19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41250" y="95250"/>
            <a:ext cx="405050" cy="405050"/>
          </a:xfrm>
          <a:prstGeom prst="rect">
            <a:avLst/>
          </a:prstGeom>
        </p:spPr>
      </p:pic>
      <p:cxnSp>
        <p:nvCxnSpPr>
          <p:cNvPr id="7" name="직선 연결선[R] 6"/>
          <p:cNvCxnSpPr/>
          <p:nvPr/>
        </p:nvCxnSpPr>
        <p:spPr>
          <a:xfrm>
            <a:off x="0" y="1844801"/>
            <a:ext cx="9156157" cy="0"/>
          </a:xfrm>
          <a:prstGeom prst="line">
            <a:avLst/>
          </a:prstGeom>
          <a:ln w="25400" algn="ctr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상자 7"/>
          <p:cNvSpPr txBox="1"/>
          <p:nvPr/>
        </p:nvSpPr>
        <p:spPr>
          <a:xfrm>
            <a:off x="8270558" y="2902077"/>
            <a:ext cx="231456" cy="363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텍스트상자 8"/>
          <p:cNvSpPr txBox="1"/>
          <p:nvPr/>
        </p:nvSpPr>
        <p:spPr>
          <a:xfrm>
            <a:off x="2843784" y="864870"/>
            <a:ext cx="3456432" cy="619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500">
                <a:latin typeface="휴먼모음T"/>
                <a:ea typeface="휴먼모음T"/>
              </a:rPr>
              <a:t>벤치 마크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9586" y="2060829"/>
            <a:ext cx="2376297" cy="1267358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17828" y="3309289"/>
            <a:ext cx="3059811" cy="163189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54074" y="4797171"/>
            <a:ext cx="2187321" cy="1821441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grpSp>
        <p:nvGrpSpPr>
          <p:cNvPr id="29" name="그룹 28"/>
          <p:cNvGrpSpPr/>
          <p:nvPr/>
        </p:nvGrpSpPr>
        <p:grpSpPr>
          <a:xfrm>
            <a:off x="3995928" y="3153822"/>
            <a:ext cx="5904738" cy="1644872"/>
            <a:chOff x="1907667" y="2240478"/>
            <a:chExt cx="5904738" cy="1644872"/>
          </a:xfrm>
        </p:grpSpPr>
        <p:sp>
          <p:nvSpPr>
            <p:cNvPr id="30" name="타원 29"/>
            <p:cNvSpPr/>
            <p:nvPr/>
          </p:nvSpPr>
          <p:spPr>
            <a:xfrm>
              <a:off x="1907667" y="2348883"/>
              <a:ext cx="144000" cy="1440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1" name="텍스트상자 30"/>
            <p:cNvSpPr txBox="1"/>
            <p:nvPr/>
          </p:nvSpPr>
          <p:spPr>
            <a:xfrm>
              <a:off x="2220741" y="2240478"/>
              <a:ext cx="4702518" cy="367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>
                  <a:latin typeface="문체부 제목 돋음체"/>
                  <a:ea typeface="문체부 제목 돋음체"/>
                </a:rPr>
                <a:t>미국의 </a:t>
              </a:r>
              <a:r>
                <a:rPr lang="en-US" altLang="ko-KR">
                  <a:latin typeface="문체부 제목 돋음체"/>
                  <a:ea typeface="문체부 제목 돋음체"/>
                </a:rPr>
                <a:t>Quartz </a:t>
              </a:r>
              <a:r>
                <a:rPr lang="ko-KR" altLang="en-US">
                  <a:latin typeface="문체부 제목 돋음체"/>
                  <a:ea typeface="문체부 제목 돋음체"/>
                </a:rPr>
                <a:t>챗봇형 뉴스로 성공</a:t>
              </a:r>
            </a:p>
          </p:txBody>
        </p:sp>
        <p:sp>
          <p:nvSpPr>
            <p:cNvPr id="32" name="타원 31"/>
            <p:cNvSpPr/>
            <p:nvPr/>
          </p:nvSpPr>
          <p:spPr>
            <a:xfrm>
              <a:off x="1907667" y="3357000"/>
              <a:ext cx="144000" cy="1440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3" name="텍스트상자 32"/>
            <p:cNvSpPr txBox="1"/>
            <p:nvPr/>
          </p:nvSpPr>
          <p:spPr>
            <a:xfrm>
              <a:off x="2220742" y="3245264"/>
              <a:ext cx="5591663" cy="6400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>
                  <a:solidFill>
                    <a:schemeClr val="tx1"/>
                  </a:solidFill>
                  <a:latin typeface="문체부 제목 돋음체"/>
                  <a:ea typeface="문체부 제목 돋음체"/>
                </a:rPr>
                <a:t>일본의 </a:t>
              </a:r>
              <a:r>
                <a:rPr lang="en-US" altLang="ko-KR">
                  <a:solidFill>
                    <a:schemeClr val="tx1"/>
                  </a:solidFill>
                  <a:latin typeface="문체부 제목 돋음체"/>
                  <a:ea typeface="문체부 제목 돋음체"/>
                </a:rPr>
                <a:t>Smartnews</a:t>
              </a:r>
              <a:r>
                <a:rPr lang="ko-KR" altLang="en-US">
                  <a:solidFill>
                    <a:schemeClr val="tx1"/>
                  </a:solidFill>
                  <a:latin typeface="문체부 제목 돋음체"/>
                  <a:ea typeface="문체부 제목 돋음체"/>
                </a:rPr>
                <a:t>와 중국의 진르터우탸오</a:t>
              </a:r>
            </a:p>
            <a:p>
              <a:pPr>
                <a:defRPr lang="ko-KR" altLang="en-US"/>
              </a:pPr>
              <a:r>
                <a:rPr lang="ko-KR" altLang="en-US">
                  <a:solidFill>
                    <a:schemeClr val="tx1"/>
                  </a:solidFill>
                  <a:latin typeface="문체부 제목 돋음체"/>
                  <a:ea typeface="문체부 제목 돋음체"/>
                </a:rPr>
                <a:t>유저에게 뉴스를 추천해주어 성공</a:t>
              </a:r>
            </a:p>
          </p:txBody>
        </p:sp>
        <p:cxnSp>
          <p:nvCxnSpPr>
            <p:cNvPr id="34" name="직선 연결선[R] 33"/>
            <p:cNvCxnSpPr>
              <a:stCxn id="30" idx="4"/>
              <a:endCxn id="32" idx="0"/>
            </p:cNvCxnSpPr>
            <p:nvPr/>
          </p:nvCxnSpPr>
          <p:spPr>
            <a:xfrm rot="16200000" flipH="1">
              <a:off x="1547608" y="2924941"/>
              <a:ext cx="864117" cy="0"/>
            </a:xfrm>
            <a:prstGeom prst="line">
              <a:avLst/>
            </a:prstGeom>
            <a:ln algn="ctr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상자 4"/>
          <p:cNvSpPr txBox="1"/>
          <p:nvPr/>
        </p:nvSpPr>
        <p:spPr>
          <a:xfrm>
            <a:off x="7439025" y="107870"/>
            <a:ext cx="1800225" cy="376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900" b="0" i="0" kern="1200">
                <a:solidFill>
                  <a:srgbClr val="000000"/>
                </a:solidFill>
                <a:latin typeface="휴먼모음T"/>
                <a:ea typeface="휴먼모음T"/>
              </a:rPr>
              <a:t>CARD NEWS</a:t>
            </a:r>
            <a:endParaRPr lang="ko-KR" altLang="en-US" sz="19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41250" y="95250"/>
            <a:ext cx="405050" cy="405050"/>
          </a:xfrm>
          <a:prstGeom prst="rect">
            <a:avLst/>
          </a:prstGeom>
        </p:spPr>
      </p:pic>
      <p:cxnSp>
        <p:nvCxnSpPr>
          <p:cNvPr id="7" name="직선 연결선[R] 6"/>
          <p:cNvCxnSpPr/>
          <p:nvPr/>
        </p:nvCxnSpPr>
        <p:spPr>
          <a:xfrm>
            <a:off x="0" y="1844801"/>
            <a:ext cx="9156157" cy="0"/>
          </a:xfrm>
          <a:prstGeom prst="line">
            <a:avLst/>
          </a:prstGeom>
          <a:ln w="25400" algn="ctr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상자 7"/>
          <p:cNvSpPr txBox="1"/>
          <p:nvPr/>
        </p:nvSpPr>
        <p:spPr>
          <a:xfrm>
            <a:off x="8270558" y="2902077"/>
            <a:ext cx="231456" cy="363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텍스트상자 8"/>
          <p:cNvSpPr txBox="1"/>
          <p:nvPr/>
        </p:nvSpPr>
        <p:spPr>
          <a:xfrm>
            <a:off x="2843784" y="864870"/>
            <a:ext cx="3456432" cy="619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500">
                <a:latin typeface="휴먼모음T"/>
                <a:ea typeface="휴먼모음T"/>
              </a:rPr>
              <a:t>앞으로의 </a:t>
            </a:r>
            <a:r>
              <a:rPr lang="ko-KR" altLang="en-US" sz="3500">
                <a:solidFill>
                  <a:srgbClr val="FF0000"/>
                </a:solidFill>
                <a:latin typeface="휴먼모음T"/>
                <a:ea typeface="휴먼모음T"/>
              </a:rPr>
              <a:t>전략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1907667" y="2240477"/>
            <a:ext cx="6757430" cy="3910768"/>
            <a:chOff x="1907667" y="2240477"/>
            <a:chExt cx="5832729" cy="3910768"/>
          </a:xfrm>
        </p:grpSpPr>
        <p:sp>
          <p:nvSpPr>
            <p:cNvPr id="14" name="타원 13"/>
            <p:cNvSpPr/>
            <p:nvPr/>
          </p:nvSpPr>
          <p:spPr>
            <a:xfrm>
              <a:off x="1907667" y="2348883"/>
              <a:ext cx="144000" cy="1440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텍스트상자 14"/>
            <p:cNvSpPr txBox="1"/>
            <p:nvPr/>
          </p:nvSpPr>
          <p:spPr>
            <a:xfrm>
              <a:off x="2220741" y="2240477"/>
              <a:ext cx="5123033" cy="3674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>
                  <a:latin typeface="문체부 제목 돋음체"/>
                  <a:ea typeface="문체부 제목 돋음체"/>
                </a:rPr>
                <a:t>유저의 검색 정보를 저장 하여 빅데이터 구축</a:t>
              </a:r>
            </a:p>
          </p:txBody>
        </p:sp>
        <p:sp>
          <p:nvSpPr>
            <p:cNvPr id="16" name="타원 15"/>
            <p:cNvSpPr/>
            <p:nvPr/>
          </p:nvSpPr>
          <p:spPr>
            <a:xfrm>
              <a:off x="1907667" y="3357000"/>
              <a:ext cx="144000" cy="1440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텍스트상자 16"/>
            <p:cNvSpPr txBox="1"/>
            <p:nvPr/>
          </p:nvSpPr>
          <p:spPr>
            <a:xfrm>
              <a:off x="2220742" y="3245258"/>
              <a:ext cx="5278996" cy="6390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>
                  <a:solidFill>
                    <a:schemeClr val="tx1"/>
                  </a:solidFill>
                  <a:latin typeface="문체부 제목 돋음체"/>
                  <a:ea typeface="문체부 제목 돋음체"/>
                </a:rPr>
                <a:t>빅데이터를 기반으로 협업 필터링 알고리즘을 이용하여 유저에게 뉴스 추천</a:t>
              </a:r>
            </a:p>
          </p:txBody>
        </p:sp>
        <p:cxnSp>
          <p:nvCxnSpPr>
            <p:cNvPr id="18" name="직선 연결선[R] 17"/>
            <p:cNvCxnSpPr>
              <a:stCxn id="14" idx="4"/>
              <a:endCxn id="16" idx="0"/>
            </p:cNvCxnSpPr>
            <p:nvPr/>
          </p:nvCxnSpPr>
          <p:spPr>
            <a:xfrm rot="16200000" flipH="1">
              <a:off x="1547608" y="2924941"/>
              <a:ext cx="864117" cy="0"/>
            </a:xfrm>
            <a:prstGeom prst="line">
              <a:avLst/>
            </a:prstGeom>
            <a:ln algn="ctr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/>
            <p:cNvSpPr/>
            <p:nvPr/>
          </p:nvSpPr>
          <p:spPr>
            <a:xfrm>
              <a:off x="1907667" y="4365117"/>
              <a:ext cx="144000" cy="1440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20" name="직선 연결선[R] 19"/>
            <p:cNvCxnSpPr/>
            <p:nvPr/>
          </p:nvCxnSpPr>
          <p:spPr>
            <a:xfrm rot="16200000" flipH="1">
              <a:off x="1547608" y="3933067"/>
              <a:ext cx="864117" cy="0"/>
            </a:xfrm>
            <a:prstGeom prst="line">
              <a:avLst/>
            </a:prstGeom>
            <a:ln algn="ctr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텍스트상자 20"/>
            <p:cNvSpPr txBox="1"/>
            <p:nvPr/>
          </p:nvSpPr>
          <p:spPr>
            <a:xfrm>
              <a:off x="2220742" y="4253384"/>
              <a:ext cx="5519654" cy="3643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>
                  <a:latin typeface="문체부 제목 돋음체"/>
                  <a:ea typeface="문체부 제목 돋음체"/>
                </a:rPr>
                <a:t>향 후 챗봇형 추천 뉴스로 전환</a:t>
              </a:r>
            </a:p>
          </p:txBody>
        </p:sp>
        <p:sp>
          <p:nvSpPr>
            <p:cNvPr id="22" name="타원 21"/>
            <p:cNvSpPr/>
            <p:nvPr/>
          </p:nvSpPr>
          <p:spPr>
            <a:xfrm>
              <a:off x="1907667" y="5390156"/>
              <a:ext cx="144000" cy="1440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23" name="직선 연결선[R] 22"/>
            <p:cNvCxnSpPr>
              <a:endCxn id="22" idx="0"/>
            </p:cNvCxnSpPr>
            <p:nvPr/>
          </p:nvCxnSpPr>
          <p:spPr>
            <a:xfrm rot="16200000" flipH="1">
              <a:off x="1547608" y="4958098"/>
              <a:ext cx="864117" cy="0"/>
            </a:xfrm>
            <a:prstGeom prst="line">
              <a:avLst/>
            </a:prstGeom>
            <a:ln algn="ctr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텍스트상자 23"/>
            <p:cNvSpPr txBox="1"/>
            <p:nvPr/>
          </p:nvSpPr>
          <p:spPr>
            <a:xfrm>
              <a:off x="2220741" y="5278422"/>
              <a:ext cx="5519655" cy="8728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>
                  <a:latin typeface="문체부 제목 돋음체"/>
                  <a:ea typeface="문체부 제목 돋음체"/>
                </a:rPr>
                <a:t>뉴스 뿐만 아니라 </a:t>
              </a:r>
              <a:r>
                <a:rPr lang="en-US" altLang="ko-KR">
                  <a:latin typeface="문체부 제목 돋음체"/>
                  <a:ea typeface="문체부 제목 돋음체"/>
                </a:rPr>
                <a:t>Facebook Twitter</a:t>
              </a:r>
              <a:r>
                <a:rPr lang="ko-KR" altLang="en-US">
                  <a:latin typeface="문체부 제목 돋음체"/>
                  <a:ea typeface="문체부 제목 돋음체"/>
                </a:rPr>
                <a:t> 등 </a:t>
              </a:r>
              <a:r>
                <a:rPr lang="en-US" altLang="ko-KR">
                  <a:latin typeface="문체부 제목 돋음체"/>
                  <a:ea typeface="문체부 제목 돋음체"/>
                </a:rPr>
                <a:t>SNS</a:t>
              </a:r>
              <a:r>
                <a:rPr lang="ko-KR" altLang="en-US">
                  <a:latin typeface="문체부 제목 돋음체"/>
                  <a:ea typeface="문체부 제목 돋음체"/>
                </a:rPr>
                <a:t> </a:t>
              </a:r>
              <a:r>
                <a:rPr lang="en-US" altLang="ko-KR">
                  <a:latin typeface="문체부 제목 돋음체"/>
                  <a:ea typeface="문체부 제목 돋음체"/>
                </a:rPr>
                <a:t>api</a:t>
              </a:r>
              <a:r>
                <a:rPr lang="ko-KR" altLang="en-US">
                  <a:latin typeface="문체부 제목 돋음체"/>
                  <a:ea typeface="문체부 제목 돋음체"/>
                </a:rPr>
                <a:t>를</a:t>
              </a:r>
            </a:p>
            <a:p>
              <a:pPr>
                <a:defRPr lang="ko-KR" altLang="en-US"/>
              </a:pPr>
              <a:r>
                <a:rPr lang="ko-KR" altLang="en-US">
                  <a:latin typeface="문체부 제목 돋음체"/>
                  <a:ea typeface="문체부 제목 돋음체"/>
                </a:rPr>
                <a:t>이용하여 다양한 정보 제공</a:t>
              </a:r>
            </a:p>
            <a:p>
              <a:pPr>
                <a:defRPr lang="ko-KR" altLang="en-US"/>
              </a:pPr>
              <a:r>
                <a:rPr lang="ko-KR" altLang="en-US" sz="1600">
                  <a:latin typeface="문체부 제목 돋음체"/>
                  <a:ea typeface="문체부 제목 돋음체"/>
                </a:rPr>
                <a:t>[</a:t>
              </a:r>
              <a:r>
                <a:rPr lang="en-US" altLang="ko-KR" sz="1600">
                  <a:latin typeface="문체부 제목 돋음체"/>
                  <a:ea typeface="문체부 제목 돋음체"/>
                </a:rPr>
                <a:t>B2C</a:t>
              </a:r>
              <a:r>
                <a:rPr lang="ko-KR" altLang="en-US" sz="1600">
                  <a:latin typeface="문체부 제목 돋음체"/>
                  <a:ea typeface="문체부 제목 돋음체"/>
                </a:rPr>
                <a:t> 에서 </a:t>
              </a:r>
              <a:r>
                <a:rPr lang="en-US" altLang="ko-KR" sz="1600">
                  <a:latin typeface="문체부 제목 돋음체"/>
                  <a:ea typeface="문체부 제목 돋음체"/>
                </a:rPr>
                <a:t>B2B</a:t>
              </a:r>
              <a:r>
                <a:rPr lang="ko-KR" altLang="en-US" sz="1600">
                  <a:latin typeface="문체부 제목 돋음체"/>
                  <a:ea typeface="문체부 제목 돋음체"/>
                </a:rPr>
                <a:t>로 확장 가능 (예: 어떤 상품의 반응을 검색)]</a:t>
              </a:r>
            </a:p>
          </p:txBody>
        </p:sp>
      </p:grpSp>
    </p:spTree>
  </p:cSld>
  <p:clrMapOvr>
    <a:masterClrMapping/>
  </p:clrMapOvr>
  <p:transition/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333</Words>
  <Application>Microsoft Macintosh PowerPoint</Application>
  <PresentationFormat>화면 슬라이드 쇼(4:3)</PresentationFormat>
  <Paragraphs>84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문체부 제목 돋음체</vt:lpstr>
      <vt:lpstr>함초롬돋움</vt:lpstr>
      <vt:lpstr>휴먼모음T</vt:lpstr>
      <vt:lpstr>Arial</vt:lpstr>
      <vt:lpstr>Times New Roman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R912</dc:creator>
  <cp:lastModifiedBy>유승재</cp:lastModifiedBy>
  <cp:revision>113</cp:revision>
  <dcterms:created xsi:type="dcterms:W3CDTF">2018-03-27T09:44:50Z</dcterms:created>
  <dcterms:modified xsi:type="dcterms:W3CDTF">2018-03-29T03:58:40Z</dcterms:modified>
</cp:coreProperties>
</file>